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69" r:id="rId4"/>
    <p:sldId id="270" r:id="rId5"/>
    <p:sldId id="276" r:id="rId6"/>
    <p:sldId id="258" r:id="rId7"/>
    <p:sldId id="259" r:id="rId8"/>
    <p:sldId id="268" r:id="rId9"/>
    <p:sldId id="271" r:id="rId10"/>
    <p:sldId id="272" r:id="rId11"/>
    <p:sldId id="277" r:id="rId12"/>
    <p:sldId id="273" r:id="rId13"/>
    <p:sldId id="274" r:id="rId14"/>
    <p:sldId id="275" r:id="rId15"/>
    <p:sldId id="278" r:id="rId16"/>
    <p:sldId id="279" r:id="rId17"/>
    <p:sldId id="261" r:id="rId18"/>
    <p:sldId id="265" r:id="rId19"/>
    <p:sldId id="267"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4"/>
    <p:restoredTop sz="90686"/>
  </p:normalViewPr>
  <p:slideViewPr>
    <p:cSldViewPr snapToGrid="0" snapToObjects="1">
      <p:cViewPr varScale="1">
        <p:scale>
          <a:sx n="79" d="100"/>
          <a:sy n="79" d="100"/>
        </p:scale>
        <p:origin x="216" y="53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19EEFB-7C38-E746-A6CF-18069863BA89}" type="datetimeFigureOut">
              <a:rPr lang="en-US" smtClean="0"/>
              <a:t>8/5/19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C9B366-92EF-6645-8E52-CD23F6379C8E}" type="slidenum">
              <a:rPr lang="en-US" smtClean="0"/>
              <a:t>‹#›</a:t>
            </a:fld>
            <a:endParaRPr lang="en-US"/>
          </a:p>
        </p:txBody>
      </p:sp>
    </p:spTree>
    <p:extLst>
      <p:ext uri="{BB962C8B-B14F-4D97-AF65-F5344CB8AC3E}">
        <p14:creationId xmlns:p14="http://schemas.microsoft.com/office/powerpoint/2010/main" val="2097496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C9B366-92EF-6645-8E52-CD23F6379C8E}" type="slidenum">
              <a:rPr lang="en-US" smtClean="0"/>
              <a:t>4</a:t>
            </a:fld>
            <a:endParaRPr lang="en-US"/>
          </a:p>
        </p:txBody>
      </p:sp>
    </p:spTree>
    <p:extLst>
      <p:ext uri="{BB962C8B-B14F-4D97-AF65-F5344CB8AC3E}">
        <p14:creationId xmlns:p14="http://schemas.microsoft.com/office/powerpoint/2010/main" val="2567218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Human sequence from the results returned. Copy the FASTA format (at the end) </a:t>
            </a:r>
          </a:p>
        </p:txBody>
      </p:sp>
      <p:sp>
        <p:nvSpPr>
          <p:cNvPr id="4" name="Slide Number Placeholder 3"/>
          <p:cNvSpPr>
            <a:spLocks noGrp="1"/>
          </p:cNvSpPr>
          <p:nvPr>
            <p:ph type="sldNum" sz="quarter" idx="5"/>
          </p:nvPr>
        </p:nvSpPr>
        <p:spPr/>
        <p:txBody>
          <a:bodyPr/>
          <a:lstStyle/>
          <a:p>
            <a:fld id="{2AC9B366-92EF-6645-8E52-CD23F6379C8E}" type="slidenum">
              <a:rPr lang="en-US" smtClean="0"/>
              <a:t>8</a:t>
            </a:fld>
            <a:endParaRPr lang="en-US"/>
          </a:p>
        </p:txBody>
      </p:sp>
    </p:spTree>
    <p:extLst>
      <p:ext uri="{BB962C8B-B14F-4D97-AF65-F5344CB8AC3E}">
        <p14:creationId xmlns:p14="http://schemas.microsoft.com/office/powerpoint/2010/main" val="1312380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Paste the sequence from </a:t>
            </a:r>
            <a:r>
              <a:rPr lang="en-US" dirty="0" err="1"/>
              <a:t>UnoProt</a:t>
            </a:r>
            <a:r>
              <a:rPr lang="en-US" dirty="0"/>
              <a:t> here</a:t>
            </a:r>
          </a:p>
        </p:txBody>
      </p:sp>
      <p:sp>
        <p:nvSpPr>
          <p:cNvPr id="4" name="Slide Number Placeholder 3"/>
          <p:cNvSpPr>
            <a:spLocks noGrp="1"/>
          </p:cNvSpPr>
          <p:nvPr>
            <p:ph type="sldNum" sz="quarter" idx="5"/>
          </p:nvPr>
        </p:nvSpPr>
        <p:spPr/>
        <p:txBody>
          <a:bodyPr/>
          <a:lstStyle/>
          <a:p>
            <a:fld id="{2AC9B366-92EF-6645-8E52-CD23F6379C8E}" type="slidenum">
              <a:rPr lang="en-US" smtClean="0"/>
              <a:t>9</a:t>
            </a:fld>
            <a:endParaRPr lang="en-US"/>
          </a:p>
        </p:txBody>
      </p:sp>
    </p:spTree>
    <p:extLst>
      <p:ext uri="{BB962C8B-B14F-4D97-AF65-F5344CB8AC3E}">
        <p14:creationId xmlns:p14="http://schemas.microsoft.com/office/powerpoint/2010/main" val="3321490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Download the </a:t>
            </a:r>
            <a:r>
              <a:rPr lang="en-US" dirty="0" err="1"/>
              <a:t>pdb</a:t>
            </a:r>
            <a:r>
              <a:rPr lang="en-US" dirty="0"/>
              <a:t> file from the “Model” created</a:t>
            </a:r>
          </a:p>
        </p:txBody>
      </p:sp>
      <p:sp>
        <p:nvSpPr>
          <p:cNvPr id="4" name="Slide Number Placeholder 3"/>
          <p:cNvSpPr>
            <a:spLocks noGrp="1"/>
          </p:cNvSpPr>
          <p:nvPr>
            <p:ph type="sldNum" sz="quarter" idx="5"/>
          </p:nvPr>
        </p:nvSpPr>
        <p:spPr/>
        <p:txBody>
          <a:bodyPr/>
          <a:lstStyle/>
          <a:p>
            <a:fld id="{2AC9B366-92EF-6645-8E52-CD23F6379C8E}" type="slidenum">
              <a:rPr lang="en-US" smtClean="0"/>
              <a:t>10</a:t>
            </a:fld>
            <a:endParaRPr lang="en-US"/>
          </a:p>
        </p:txBody>
      </p:sp>
    </p:spTree>
    <p:extLst>
      <p:ext uri="{BB962C8B-B14F-4D97-AF65-F5344CB8AC3E}">
        <p14:creationId xmlns:p14="http://schemas.microsoft.com/office/powerpoint/2010/main" val="531443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 </a:t>
            </a:r>
            <a:r>
              <a:rPr lang="en-US" dirty="0" err="1"/>
              <a:t>pdb</a:t>
            </a:r>
            <a:r>
              <a:rPr lang="en-US" dirty="0"/>
              <a:t> file looks like</a:t>
            </a:r>
          </a:p>
        </p:txBody>
      </p:sp>
      <p:sp>
        <p:nvSpPr>
          <p:cNvPr id="4" name="Slide Number Placeholder 3"/>
          <p:cNvSpPr>
            <a:spLocks noGrp="1"/>
          </p:cNvSpPr>
          <p:nvPr>
            <p:ph type="sldNum" sz="quarter" idx="5"/>
          </p:nvPr>
        </p:nvSpPr>
        <p:spPr/>
        <p:txBody>
          <a:bodyPr/>
          <a:lstStyle/>
          <a:p>
            <a:fld id="{2AC9B366-92EF-6645-8E52-CD23F6379C8E}" type="slidenum">
              <a:rPr lang="en-US" smtClean="0"/>
              <a:t>11</a:t>
            </a:fld>
            <a:endParaRPr lang="en-US"/>
          </a:p>
        </p:txBody>
      </p:sp>
    </p:spTree>
    <p:extLst>
      <p:ext uri="{BB962C8B-B14F-4D97-AF65-F5344CB8AC3E}">
        <p14:creationId xmlns:p14="http://schemas.microsoft.com/office/powerpoint/2010/main" val="4133821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red spheres on the left screenshot are highlighted amino acids for visualization purposes.</a:t>
            </a:r>
          </a:p>
          <a:p>
            <a:r>
              <a:rPr lang="en-US" dirty="0"/>
              <a:t>The red blubs on the right screenshot represents clashes between atoms of a larger amino acid (in white replacing the original amino acid in red), as a result of a mutation, and the atoms of the surrounding amino acids. This could be interpreted as a mutation that could potentially affect the folding of the protein and or make it unstable</a:t>
            </a:r>
          </a:p>
        </p:txBody>
      </p:sp>
      <p:sp>
        <p:nvSpPr>
          <p:cNvPr id="4" name="Slide Number Placeholder 3"/>
          <p:cNvSpPr>
            <a:spLocks noGrp="1"/>
          </p:cNvSpPr>
          <p:nvPr>
            <p:ph type="sldNum" sz="quarter" idx="5"/>
          </p:nvPr>
        </p:nvSpPr>
        <p:spPr/>
        <p:txBody>
          <a:bodyPr/>
          <a:lstStyle/>
          <a:p>
            <a:fld id="{2AC9B366-92EF-6645-8E52-CD23F6379C8E}" type="slidenum">
              <a:rPr lang="en-US" smtClean="0"/>
              <a:t>12</a:t>
            </a:fld>
            <a:endParaRPr lang="en-US"/>
          </a:p>
        </p:txBody>
      </p:sp>
    </p:spTree>
    <p:extLst>
      <p:ext uri="{BB962C8B-B14F-4D97-AF65-F5344CB8AC3E}">
        <p14:creationId xmlns:p14="http://schemas.microsoft.com/office/powerpoint/2010/main" val="1037748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choosing the option ‘sidechain mutator’, from the box that pops up choose the same </a:t>
            </a:r>
            <a:r>
              <a:rPr lang="en-US" dirty="0" err="1"/>
              <a:t>pdb</a:t>
            </a:r>
            <a:r>
              <a:rPr lang="en-US" dirty="0"/>
              <a:t> file with which you are working.</a:t>
            </a:r>
          </a:p>
          <a:p>
            <a:r>
              <a:rPr lang="en-US" dirty="0"/>
              <a:t>Find the amino acid you want to mutate, right/middle click on the alpha carbon (where the sidechain attaches to the backbone) and choose the amino acid you want to introduce</a:t>
            </a:r>
          </a:p>
        </p:txBody>
      </p:sp>
      <p:sp>
        <p:nvSpPr>
          <p:cNvPr id="4" name="Slide Number Placeholder 3"/>
          <p:cNvSpPr>
            <a:spLocks noGrp="1"/>
          </p:cNvSpPr>
          <p:nvPr>
            <p:ph type="sldNum" sz="quarter" idx="5"/>
          </p:nvPr>
        </p:nvSpPr>
        <p:spPr/>
        <p:txBody>
          <a:bodyPr/>
          <a:lstStyle/>
          <a:p>
            <a:fld id="{2AC9B366-92EF-6645-8E52-CD23F6379C8E}" type="slidenum">
              <a:rPr lang="en-US" smtClean="0"/>
              <a:t>13</a:t>
            </a:fld>
            <a:endParaRPr lang="en-US"/>
          </a:p>
        </p:txBody>
      </p:sp>
    </p:spTree>
    <p:extLst>
      <p:ext uri="{BB962C8B-B14F-4D97-AF65-F5344CB8AC3E}">
        <p14:creationId xmlns:p14="http://schemas.microsoft.com/office/powerpoint/2010/main" val="2792829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Tick the “Probe dots” box in the bottom right of the window.</a:t>
            </a:r>
          </a:p>
          <a:p>
            <a:r>
              <a:rPr lang="en-US" dirty="0"/>
              <a:t>Play with the </a:t>
            </a:r>
            <a:r>
              <a:rPr lang="en-US" dirty="0" err="1"/>
              <a:t>rotamers</a:t>
            </a:r>
            <a:r>
              <a:rPr lang="en-US" dirty="0"/>
              <a:t>’ angles in the circles to adjust/fit the introduced residue, which might, if possible as in this demonstration, eliminate the red/pink spikes which correspond to clashes between the atoms of the different amino acids. However, keep an eye on the “Excellent” state of the </a:t>
            </a:r>
            <a:r>
              <a:rPr lang="en-US" dirty="0" err="1"/>
              <a:t>rotamers</a:t>
            </a:r>
            <a:r>
              <a:rPr lang="en-US" dirty="0"/>
              <a:t> as the angles with which they can rotate are limited (showing “Poor” if you have gone too far). The mutation in this demonstration therefore, is unlikely to have a negative structural/functional effect on the protein in terms of the volume of the amino acid introduced. Other factors such as any charge in charge, hydrophobicity as well as where the change is in the protein and if its involved in interaction need to be added to the overall analysis/decision making.    </a:t>
            </a:r>
          </a:p>
        </p:txBody>
      </p:sp>
      <p:sp>
        <p:nvSpPr>
          <p:cNvPr id="4" name="Slide Number Placeholder 3"/>
          <p:cNvSpPr>
            <a:spLocks noGrp="1"/>
          </p:cNvSpPr>
          <p:nvPr>
            <p:ph type="sldNum" sz="quarter" idx="5"/>
          </p:nvPr>
        </p:nvSpPr>
        <p:spPr/>
        <p:txBody>
          <a:bodyPr/>
          <a:lstStyle/>
          <a:p>
            <a:fld id="{2AC9B366-92EF-6645-8E52-CD23F6379C8E}" type="slidenum">
              <a:rPr lang="en-US" smtClean="0"/>
              <a:t>14</a:t>
            </a:fld>
            <a:endParaRPr lang="en-US"/>
          </a:p>
        </p:txBody>
      </p:sp>
    </p:spTree>
    <p:extLst>
      <p:ext uri="{BB962C8B-B14F-4D97-AF65-F5344CB8AC3E}">
        <p14:creationId xmlns:p14="http://schemas.microsoft.com/office/powerpoint/2010/main" val="561565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A4DEDFA0-4B19-DA4C-B2A2-D897016E7003}"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1000251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A4DEDFA0-4B19-DA4C-B2A2-D897016E7003}"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201596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A4DEDFA0-4B19-DA4C-B2A2-D897016E7003}"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1724584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A4DEDFA0-4B19-DA4C-B2A2-D897016E7003}"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1499307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4DEDFA0-4B19-DA4C-B2A2-D897016E7003}"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804388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A4DEDFA0-4B19-DA4C-B2A2-D897016E7003}" type="datetimeFigureOut">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2102966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4DEDFA0-4B19-DA4C-B2A2-D897016E7003}" type="datetimeFigureOut">
              <a:rPr lang="en-US" smtClean="0"/>
              <a:t>8/5/19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2534286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A4DEDFA0-4B19-DA4C-B2A2-D897016E7003}" type="datetimeFigureOut">
              <a:rPr lang="en-US" smtClean="0"/>
              <a:t>8/5/19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1573727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DEDFA0-4B19-DA4C-B2A2-D897016E7003}" type="datetimeFigureOut">
              <a:rPr lang="en-US" smtClean="0"/>
              <a:t>8/5/19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1946637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4DEDFA0-4B19-DA4C-B2A2-D897016E7003}" type="datetimeFigureOut">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965243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4DEDFA0-4B19-DA4C-B2A2-D897016E7003}" type="datetimeFigureOut">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3754943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DEDFA0-4B19-DA4C-B2A2-D897016E7003}" type="datetimeFigureOut">
              <a:rPr lang="en-US" smtClean="0"/>
              <a:t>8/5/19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E82316-A806-664B-A87B-312169EF1C32}" type="slidenum">
              <a:rPr lang="en-US" smtClean="0"/>
              <a:t>‹#›</a:t>
            </a:fld>
            <a:endParaRPr lang="en-US"/>
          </a:p>
        </p:txBody>
      </p:sp>
    </p:spTree>
    <p:extLst>
      <p:ext uri="{BB962C8B-B14F-4D97-AF65-F5344CB8AC3E}">
        <p14:creationId xmlns:p14="http://schemas.microsoft.com/office/powerpoint/2010/main" val="11738114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pymolwiki.org/index.php/Main_Page" TargetMode="External"/><Relationship Id="rId13" Type="http://schemas.openxmlformats.org/officeDocument/2006/relationships/hyperlink" Target="http://biosig.unimelb.edu.au/mcsm/stability" TargetMode="External"/><Relationship Id="rId3" Type="http://schemas.openxmlformats.org/officeDocument/2006/relationships/hyperlink" Target="https://www.ebi.ac.uk/interpro/beta/" TargetMode="External"/><Relationship Id="rId7" Type="http://schemas.openxmlformats.org/officeDocument/2006/relationships/hyperlink" Target="https://pymol.org/2/" TargetMode="External"/><Relationship Id="rId12" Type="http://schemas.openxmlformats.org/officeDocument/2006/relationships/hyperlink" Target="http://bipspi.cnb.csic.es/xgbPredApp/" TargetMode="External"/><Relationship Id="rId2" Type="http://schemas.openxmlformats.org/officeDocument/2006/relationships/hyperlink" Target="https://www.uniprot.org/" TargetMode="External"/><Relationship Id="rId1" Type="http://schemas.openxmlformats.org/officeDocument/2006/relationships/slideLayout" Target="../slideLayouts/slideLayout2.xml"/><Relationship Id="rId6" Type="http://schemas.openxmlformats.org/officeDocument/2006/relationships/hyperlink" Target="http://www.russelllab.org/aas/" TargetMode="External"/><Relationship Id="rId11" Type="http://schemas.openxmlformats.org/officeDocument/2006/relationships/hyperlink" Target="http://www.sbg.bio.ic.ac.uk/~missense3d/" TargetMode="External"/><Relationship Id="rId5" Type="http://schemas.openxmlformats.org/officeDocument/2006/relationships/hyperlink" Target="https://swissmodel.expasy.org/" TargetMode="External"/><Relationship Id="rId10" Type="http://schemas.openxmlformats.org/officeDocument/2006/relationships/hyperlink" Target="http://phyrerisk.bc.ic.ac.uk/" TargetMode="External"/><Relationship Id="rId4" Type="http://schemas.openxmlformats.org/officeDocument/2006/relationships/hyperlink" Target="https://www.rcsb.org/" TargetMode="External"/><Relationship Id="rId9" Type="http://schemas.openxmlformats.org/officeDocument/2006/relationships/hyperlink" Target="http://kinemage.biochem.duke.edu/software/king.php" TargetMode="External"/><Relationship Id="rId14" Type="http://schemas.openxmlformats.org/officeDocument/2006/relationships/hyperlink" Target="http://foldxsuite.crg.eu/products#foldx"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9-05-15 at 15.35.50.p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tretch>
            <a:fillRect/>
          </a:stretch>
        </p:blipFill>
        <p:spPr>
          <a:xfrm>
            <a:off x="1510175" y="528119"/>
            <a:ext cx="6149259" cy="5488264"/>
          </a:xfrm>
          <a:prstGeom prst="rect">
            <a:avLst/>
          </a:prstGeom>
        </p:spPr>
      </p:pic>
      <p:sp>
        <p:nvSpPr>
          <p:cNvPr id="2" name="Title 1"/>
          <p:cNvSpPr>
            <a:spLocks noGrp="1"/>
          </p:cNvSpPr>
          <p:nvPr>
            <p:ph type="ctrTitle"/>
          </p:nvPr>
        </p:nvSpPr>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5000" b="1" spc="50" dirty="0">
                <a:ln w="11430"/>
                <a:solidFill>
                  <a:srgbClr val="000000"/>
                </a:solidFill>
                <a:effectLst>
                  <a:outerShdw blurRad="76200" dist="50800" dir="5400000" algn="tl" rotWithShape="0">
                    <a:srgbClr val="000000">
                      <a:alpha val="65000"/>
                    </a:srgbClr>
                  </a:outerShdw>
                </a:effectLst>
              </a:rPr>
              <a:t>P(egs) </a:t>
            </a:r>
            <a:r>
              <a:rPr lang="en-US" sz="5500" b="1" i="1" u="sng" spc="50" dirty="0">
                <a:ln w="11430"/>
                <a:solidFill>
                  <a:srgbClr val="660066"/>
                </a:solidFill>
                <a:effectLst>
                  <a:outerShdw blurRad="76200" dist="50800" dir="5400000" algn="tl" rotWithShape="0">
                    <a:srgbClr val="000000">
                      <a:alpha val="65000"/>
                    </a:srgbClr>
                  </a:outerShdw>
                </a:effectLst>
              </a:rPr>
              <a:t>bioinformatics</a:t>
            </a:r>
            <a:r>
              <a:rPr lang="en-US" sz="5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US" sz="5000" b="1" spc="50" dirty="0">
                <a:ln w="11430"/>
                <a:solidFill>
                  <a:srgbClr val="000000"/>
                </a:solidFill>
                <a:effectLst>
                  <a:outerShdw blurRad="76200" dist="50800" dir="5400000" algn="tl" rotWithShape="0">
                    <a:srgbClr val="000000">
                      <a:alpha val="65000"/>
                    </a:srgbClr>
                  </a:outerShdw>
                </a:effectLst>
              </a:rPr>
              <a:t>for Postgrads</a:t>
            </a:r>
          </a:p>
        </p:txBody>
      </p:sp>
      <p:sp>
        <p:nvSpPr>
          <p:cNvPr id="3" name="Subtitle 2"/>
          <p:cNvSpPr>
            <a:spLocks noGrp="1"/>
          </p:cNvSpPr>
          <p:nvPr>
            <p:ph type="subTitle" idx="1"/>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a:ln w="11430"/>
                <a:solidFill>
                  <a:schemeClr val="tx1"/>
                </a:solidFill>
                <a:effectLst>
                  <a:outerShdw blurRad="76200" dist="50800" dir="5400000" algn="tl" rotWithShape="0">
                    <a:srgbClr val="000000">
                      <a:alpha val="65000"/>
                    </a:srgbClr>
                  </a:outerShdw>
                </a:effectLst>
              </a:rPr>
              <a:t>Postgraduate Evolution and Genomic Science Lecture series.</a:t>
            </a:r>
          </a:p>
        </p:txBody>
      </p:sp>
    </p:spTree>
    <p:extLst>
      <p:ext uri="{BB962C8B-B14F-4D97-AF65-F5344CB8AC3E}">
        <p14:creationId xmlns:p14="http://schemas.microsoft.com/office/powerpoint/2010/main" val="1471655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0EEC9-5DEF-4243-A6A7-7D9105518B5B}"/>
              </a:ext>
            </a:extLst>
          </p:cNvPr>
          <p:cNvSpPr>
            <a:spLocks noGrp="1"/>
          </p:cNvSpPr>
          <p:nvPr>
            <p:ph type="title"/>
          </p:nvPr>
        </p:nvSpPr>
        <p:spPr/>
        <p:txBody>
          <a:bodyPr>
            <a:normAutofit fontScale="90000"/>
          </a:bodyPr>
          <a:lstStyle/>
          <a:p>
            <a:r>
              <a:rPr lang="en-US" dirty="0"/>
              <a:t>2) Homology modelling (using SWISS-MODEL)</a:t>
            </a:r>
          </a:p>
        </p:txBody>
      </p:sp>
      <p:pic>
        <p:nvPicPr>
          <p:cNvPr id="4" name="Picture 3">
            <a:extLst>
              <a:ext uri="{FF2B5EF4-FFF2-40B4-BE49-F238E27FC236}">
                <a16:creationId xmlns:a16="http://schemas.microsoft.com/office/drawing/2014/main" id="{43A4F6E9-2EDA-DF41-B3D2-F171B3CC91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1361316"/>
            <a:ext cx="3860078" cy="2281363"/>
          </a:xfrm>
          <a:prstGeom prst="rect">
            <a:avLst/>
          </a:prstGeom>
        </p:spPr>
      </p:pic>
      <p:pic>
        <p:nvPicPr>
          <p:cNvPr id="6" name="Picture 5">
            <a:extLst>
              <a:ext uri="{FF2B5EF4-FFF2-40B4-BE49-F238E27FC236}">
                <a16:creationId xmlns:a16="http://schemas.microsoft.com/office/drawing/2014/main" id="{69AF03A1-D5F2-EF4D-8F41-D481DEEFCF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 y="3950239"/>
            <a:ext cx="4127037" cy="1567145"/>
          </a:xfrm>
          <a:prstGeom prst="rect">
            <a:avLst/>
          </a:prstGeom>
        </p:spPr>
      </p:pic>
      <p:pic>
        <p:nvPicPr>
          <p:cNvPr id="8" name="Content Placeholder 7">
            <a:extLst>
              <a:ext uri="{FF2B5EF4-FFF2-40B4-BE49-F238E27FC236}">
                <a16:creationId xmlns:a16="http://schemas.microsoft.com/office/drawing/2014/main" id="{D822A63A-E127-2F4B-A08C-A5835615CFC3}"/>
              </a:ext>
            </a:extLst>
          </p:cNvPr>
          <p:cNvPicPr>
            <a:picLocks noGrp="1" noChangeAspect="1"/>
          </p:cNvPicPr>
          <p:nvPr>
            <p:ph idx="1"/>
          </p:nvPr>
        </p:nvPicPr>
        <p:blipFill>
          <a:blip r:embed="rId5" cstate="screen">
            <a:extLst>
              <a:ext uri="{28A0092B-C50C-407E-A947-70E740481C1C}">
                <a14:useLocalDpi xmlns:a14="http://schemas.microsoft.com/office/drawing/2010/main"/>
              </a:ext>
            </a:extLst>
          </a:blip>
          <a:stretch>
            <a:fillRect/>
          </a:stretch>
        </p:blipFill>
        <p:spPr>
          <a:xfrm>
            <a:off x="4542665" y="1971261"/>
            <a:ext cx="4022892" cy="3957957"/>
          </a:xfrm>
          <a:prstGeom prst="rect">
            <a:avLst/>
          </a:prstGeom>
        </p:spPr>
      </p:pic>
      <p:sp>
        <p:nvSpPr>
          <p:cNvPr id="9" name="Right Arrow 8">
            <a:extLst>
              <a:ext uri="{FF2B5EF4-FFF2-40B4-BE49-F238E27FC236}">
                <a16:creationId xmlns:a16="http://schemas.microsoft.com/office/drawing/2014/main" id="{2AF40251-39F6-014B-B064-AA9A44C89D74}"/>
              </a:ext>
            </a:extLst>
          </p:cNvPr>
          <p:cNvSpPr/>
          <p:nvPr/>
        </p:nvSpPr>
        <p:spPr>
          <a:xfrm>
            <a:off x="3933041" y="5053790"/>
            <a:ext cx="557054" cy="2486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eft Arrow 9">
            <a:extLst>
              <a:ext uri="{FF2B5EF4-FFF2-40B4-BE49-F238E27FC236}">
                <a16:creationId xmlns:a16="http://schemas.microsoft.com/office/drawing/2014/main" id="{510A4A05-4139-2043-A030-1F3612663421}"/>
              </a:ext>
            </a:extLst>
          </p:cNvPr>
          <p:cNvSpPr/>
          <p:nvPr/>
        </p:nvSpPr>
        <p:spPr>
          <a:xfrm rot="16200000">
            <a:off x="2021383" y="3701160"/>
            <a:ext cx="957101" cy="27593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DBAC83E-4262-0A41-B1F3-09C18C7B9A52}"/>
              </a:ext>
            </a:extLst>
          </p:cNvPr>
          <p:cNvSpPr/>
          <p:nvPr/>
        </p:nvSpPr>
        <p:spPr>
          <a:xfrm>
            <a:off x="1903144" y="1789564"/>
            <a:ext cx="1004648" cy="455412"/>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0E26E80-0041-104A-938E-4B7CCB03F4EC}"/>
              </a:ext>
            </a:extLst>
          </p:cNvPr>
          <p:cNvSpPr/>
          <p:nvPr/>
        </p:nvSpPr>
        <p:spPr>
          <a:xfrm>
            <a:off x="2387239" y="5040183"/>
            <a:ext cx="1261217" cy="455412"/>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9128BEA-6837-C54E-9458-534ECBAA85B8}"/>
              </a:ext>
            </a:extLst>
          </p:cNvPr>
          <p:cNvSpPr/>
          <p:nvPr/>
        </p:nvSpPr>
        <p:spPr>
          <a:xfrm>
            <a:off x="4532632" y="4598378"/>
            <a:ext cx="484095" cy="35767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6342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B2596-286A-7746-8D75-ABC7DE588A1B}"/>
              </a:ext>
            </a:extLst>
          </p:cNvPr>
          <p:cNvSpPr>
            <a:spLocks noGrp="1"/>
          </p:cNvSpPr>
          <p:nvPr>
            <p:ph type="title"/>
          </p:nvPr>
        </p:nvSpPr>
        <p:spPr/>
        <p:txBody>
          <a:bodyPr/>
          <a:lstStyle/>
          <a:p>
            <a:r>
              <a:rPr lang="en-US" dirty="0"/>
              <a:t>A </a:t>
            </a:r>
            <a:r>
              <a:rPr lang="en-US" dirty="0" err="1"/>
              <a:t>pdb</a:t>
            </a:r>
            <a:r>
              <a:rPr lang="en-US" dirty="0"/>
              <a:t> format file</a:t>
            </a:r>
          </a:p>
        </p:txBody>
      </p:sp>
      <p:sp>
        <p:nvSpPr>
          <p:cNvPr id="3" name="Content Placeholder 2">
            <a:extLst>
              <a:ext uri="{FF2B5EF4-FFF2-40B4-BE49-F238E27FC236}">
                <a16:creationId xmlns:a16="http://schemas.microsoft.com/office/drawing/2014/main" id="{EBA83400-4D55-EE48-A328-CA2B915CA23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3D473C1-1CCC-9048-BD68-D7CB18B69C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97548" y="2166382"/>
            <a:ext cx="3510348" cy="4525964"/>
          </a:xfrm>
          <a:prstGeom prst="rect">
            <a:avLst/>
          </a:prstGeom>
        </p:spPr>
      </p:pic>
      <p:sp>
        <p:nvSpPr>
          <p:cNvPr id="5" name="TextBox 4">
            <a:extLst>
              <a:ext uri="{FF2B5EF4-FFF2-40B4-BE49-F238E27FC236}">
                <a16:creationId xmlns:a16="http://schemas.microsoft.com/office/drawing/2014/main" id="{F26DBCDF-F38F-7F4D-8EAB-F04B1BC9362A}"/>
              </a:ext>
            </a:extLst>
          </p:cNvPr>
          <p:cNvSpPr txBox="1"/>
          <p:nvPr/>
        </p:nvSpPr>
        <p:spPr>
          <a:xfrm>
            <a:off x="5612296" y="1705769"/>
            <a:ext cx="1945725" cy="369332"/>
          </a:xfrm>
          <a:prstGeom prst="rect">
            <a:avLst/>
          </a:prstGeom>
          <a:noFill/>
        </p:spPr>
        <p:txBody>
          <a:bodyPr wrap="none" rtlCol="0">
            <a:spAutoFit/>
          </a:bodyPr>
          <a:lstStyle/>
          <a:p>
            <a:r>
              <a:rPr lang="en-US" dirty="0" err="1"/>
              <a:t>Pdb</a:t>
            </a:r>
            <a:r>
              <a:rPr lang="en-US" dirty="0"/>
              <a:t> file of a model</a:t>
            </a:r>
          </a:p>
        </p:txBody>
      </p:sp>
      <p:sp>
        <p:nvSpPr>
          <p:cNvPr id="6" name="TextBox 5">
            <a:extLst>
              <a:ext uri="{FF2B5EF4-FFF2-40B4-BE49-F238E27FC236}">
                <a16:creationId xmlns:a16="http://schemas.microsoft.com/office/drawing/2014/main" id="{59301295-04F0-C649-85BC-8D2A45CAD934}"/>
              </a:ext>
            </a:extLst>
          </p:cNvPr>
          <p:cNvSpPr txBox="1"/>
          <p:nvPr/>
        </p:nvSpPr>
        <p:spPr>
          <a:xfrm>
            <a:off x="1036015" y="1797051"/>
            <a:ext cx="2861232" cy="369332"/>
          </a:xfrm>
          <a:prstGeom prst="rect">
            <a:avLst/>
          </a:prstGeom>
          <a:noFill/>
        </p:spPr>
        <p:txBody>
          <a:bodyPr wrap="none" rtlCol="0">
            <a:spAutoFit/>
          </a:bodyPr>
          <a:lstStyle/>
          <a:p>
            <a:r>
              <a:rPr lang="en-US" dirty="0" err="1"/>
              <a:t>Pdb</a:t>
            </a:r>
            <a:r>
              <a:rPr lang="en-US" dirty="0"/>
              <a:t> file of a solved structure</a:t>
            </a:r>
          </a:p>
        </p:txBody>
      </p:sp>
      <p:pic>
        <p:nvPicPr>
          <p:cNvPr id="7" name="Picture 6">
            <a:extLst>
              <a:ext uri="{FF2B5EF4-FFF2-40B4-BE49-F238E27FC236}">
                <a16:creationId xmlns:a16="http://schemas.microsoft.com/office/drawing/2014/main" id="{C9D1466F-C751-5F4F-B968-65DAC339D5A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5458" y="2166382"/>
            <a:ext cx="3566542" cy="4525963"/>
          </a:xfrm>
          <a:prstGeom prst="rect">
            <a:avLst/>
          </a:prstGeom>
        </p:spPr>
      </p:pic>
    </p:spTree>
    <p:extLst>
      <p:ext uri="{BB962C8B-B14F-4D97-AF65-F5344CB8AC3E}">
        <p14:creationId xmlns:p14="http://schemas.microsoft.com/office/powerpoint/2010/main" val="2593901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9EE34-294F-1045-8713-8E37872B472C}"/>
              </a:ext>
            </a:extLst>
          </p:cNvPr>
          <p:cNvSpPr>
            <a:spLocks noGrp="1"/>
          </p:cNvSpPr>
          <p:nvPr>
            <p:ph type="title"/>
          </p:nvPr>
        </p:nvSpPr>
        <p:spPr/>
        <p:txBody>
          <a:bodyPr/>
          <a:lstStyle/>
          <a:p>
            <a:r>
              <a:rPr lang="en-US" dirty="0"/>
              <a:t>3) Protein Structure Analysis</a:t>
            </a:r>
          </a:p>
        </p:txBody>
      </p:sp>
      <p:sp>
        <p:nvSpPr>
          <p:cNvPr id="3" name="Content Placeholder 2">
            <a:extLst>
              <a:ext uri="{FF2B5EF4-FFF2-40B4-BE49-F238E27FC236}">
                <a16:creationId xmlns:a16="http://schemas.microsoft.com/office/drawing/2014/main" id="{8A0C4620-A5C9-6242-9F63-44DC52429793}"/>
              </a:ext>
            </a:extLst>
          </p:cNvPr>
          <p:cNvSpPr>
            <a:spLocks noGrp="1"/>
          </p:cNvSpPr>
          <p:nvPr>
            <p:ph idx="1"/>
          </p:nvPr>
        </p:nvSpPr>
        <p:spPr/>
        <p:txBody>
          <a:bodyPr/>
          <a:lstStyle/>
          <a:p>
            <a:r>
              <a:rPr lang="en-US" dirty="0"/>
              <a:t>Open </a:t>
            </a:r>
            <a:r>
              <a:rPr lang="en-US" dirty="0" err="1"/>
              <a:t>pdb</a:t>
            </a:r>
            <a:r>
              <a:rPr lang="en-US" dirty="0"/>
              <a:t> format file Using </a:t>
            </a:r>
            <a:r>
              <a:rPr lang="en-US" dirty="0" err="1"/>
              <a:t>PyMol</a:t>
            </a:r>
            <a:endParaRPr lang="en-US" dirty="0"/>
          </a:p>
        </p:txBody>
      </p:sp>
      <p:pic>
        <p:nvPicPr>
          <p:cNvPr id="4" name="Picture 3">
            <a:extLst>
              <a:ext uri="{FF2B5EF4-FFF2-40B4-BE49-F238E27FC236}">
                <a16:creationId xmlns:a16="http://schemas.microsoft.com/office/drawing/2014/main" id="{7D8A7AA9-1AA5-5A49-AF72-F54EA55055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2174061"/>
            <a:ext cx="5094189" cy="4253244"/>
          </a:xfrm>
          <a:prstGeom prst="rect">
            <a:avLst/>
          </a:prstGeom>
        </p:spPr>
      </p:pic>
      <p:pic>
        <p:nvPicPr>
          <p:cNvPr id="5" name="Picture 4">
            <a:extLst>
              <a:ext uri="{FF2B5EF4-FFF2-40B4-BE49-F238E27FC236}">
                <a16:creationId xmlns:a16="http://schemas.microsoft.com/office/drawing/2014/main" id="{75668F9F-ACFD-7E4A-A71F-CB19F9EDC3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81404" y="2263513"/>
            <a:ext cx="3287472" cy="4094922"/>
          </a:xfrm>
          <a:prstGeom prst="rect">
            <a:avLst/>
          </a:prstGeom>
        </p:spPr>
      </p:pic>
    </p:spTree>
    <p:extLst>
      <p:ext uri="{BB962C8B-B14F-4D97-AF65-F5344CB8AC3E}">
        <p14:creationId xmlns:p14="http://schemas.microsoft.com/office/powerpoint/2010/main" val="923649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93D16-1640-9C4F-A427-489156D26AD2}"/>
              </a:ext>
            </a:extLst>
          </p:cNvPr>
          <p:cNvSpPr>
            <a:spLocks noGrp="1"/>
          </p:cNvSpPr>
          <p:nvPr>
            <p:ph type="title"/>
          </p:nvPr>
        </p:nvSpPr>
        <p:spPr/>
        <p:txBody>
          <a:bodyPr/>
          <a:lstStyle/>
          <a:p>
            <a:r>
              <a:rPr lang="en-US" dirty="0"/>
              <a:t>3) Protein Structure Analysis</a:t>
            </a:r>
          </a:p>
        </p:txBody>
      </p:sp>
      <p:sp>
        <p:nvSpPr>
          <p:cNvPr id="3" name="Content Placeholder 2">
            <a:extLst>
              <a:ext uri="{FF2B5EF4-FFF2-40B4-BE49-F238E27FC236}">
                <a16:creationId xmlns:a16="http://schemas.microsoft.com/office/drawing/2014/main" id="{D024F181-5DBF-D140-BA7B-91EB5EB182D4}"/>
              </a:ext>
            </a:extLst>
          </p:cNvPr>
          <p:cNvSpPr>
            <a:spLocks noGrp="1"/>
          </p:cNvSpPr>
          <p:nvPr>
            <p:ph idx="1"/>
          </p:nvPr>
        </p:nvSpPr>
        <p:spPr/>
        <p:txBody>
          <a:bodyPr/>
          <a:lstStyle/>
          <a:p>
            <a:r>
              <a:rPr lang="en-US" dirty="0"/>
              <a:t>Using </a:t>
            </a:r>
            <a:r>
              <a:rPr lang="en-US" dirty="0" err="1"/>
              <a:t>KiNG</a:t>
            </a:r>
            <a:endParaRPr lang="en-US" dirty="0"/>
          </a:p>
          <a:p>
            <a:endParaRPr lang="en-US" dirty="0"/>
          </a:p>
        </p:txBody>
      </p:sp>
      <p:pic>
        <p:nvPicPr>
          <p:cNvPr id="4" name="Picture 3">
            <a:extLst>
              <a:ext uri="{FF2B5EF4-FFF2-40B4-BE49-F238E27FC236}">
                <a16:creationId xmlns:a16="http://schemas.microsoft.com/office/drawing/2014/main" id="{766A7C59-11A5-474A-A551-2D05818CB7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3606" y="2176240"/>
            <a:ext cx="4836533" cy="4407122"/>
          </a:xfrm>
          <a:prstGeom prst="rect">
            <a:avLst/>
          </a:prstGeom>
        </p:spPr>
      </p:pic>
      <p:pic>
        <p:nvPicPr>
          <p:cNvPr id="5" name="Picture 4">
            <a:extLst>
              <a:ext uri="{FF2B5EF4-FFF2-40B4-BE49-F238E27FC236}">
                <a16:creationId xmlns:a16="http://schemas.microsoft.com/office/drawing/2014/main" id="{9DEF9805-D09E-894D-A2C4-7DD43394B4B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46545" y="2176240"/>
            <a:ext cx="3360919" cy="3003626"/>
          </a:xfrm>
          <a:prstGeom prst="rect">
            <a:avLst/>
          </a:prstGeom>
        </p:spPr>
      </p:pic>
      <p:sp>
        <p:nvSpPr>
          <p:cNvPr id="6" name="Oval 5">
            <a:extLst>
              <a:ext uri="{FF2B5EF4-FFF2-40B4-BE49-F238E27FC236}">
                <a16:creationId xmlns:a16="http://schemas.microsoft.com/office/drawing/2014/main" id="{D7B966FF-EE66-2342-8568-798B71E3E005}"/>
              </a:ext>
            </a:extLst>
          </p:cNvPr>
          <p:cNvSpPr/>
          <p:nvPr/>
        </p:nvSpPr>
        <p:spPr>
          <a:xfrm>
            <a:off x="5420138" y="4598894"/>
            <a:ext cx="1612673" cy="349624"/>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5795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B65C9-57A1-CB4E-A46A-CBF28CA7044C}"/>
              </a:ext>
            </a:extLst>
          </p:cNvPr>
          <p:cNvSpPr>
            <a:spLocks noGrp="1"/>
          </p:cNvSpPr>
          <p:nvPr>
            <p:ph type="title"/>
          </p:nvPr>
        </p:nvSpPr>
        <p:spPr>
          <a:xfrm>
            <a:off x="457200" y="352628"/>
            <a:ext cx="8229600" cy="1143000"/>
          </a:xfrm>
        </p:spPr>
        <p:txBody>
          <a:bodyPr/>
          <a:lstStyle/>
          <a:p>
            <a:r>
              <a:rPr lang="en-US" dirty="0"/>
              <a:t>3) Protein Structure Analysis</a:t>
            </a:r>
          </a:p>
        </p:txBody>
      </p:sp>
      <p:pic>
        <p:nvPicPr>
          <p:cNvPr id="4" name="Content Placeholder 3">
            <a:extLst>
              <a:ext uri="{FF2B5EF4-FFF2-40B4-BE49-F238E27FC236}">
                <a16:creationId xmlns:a16="http://schemas.microsoft.com/office/drawing/2014/main" id="{5389E4CF-ACFA-3C43-A73B-FF0CF0EB4D9A}"/>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572000" y="2051118"/>
            <a:ext cx="4432522" cy="3938865"/>
          </a:xfrm>
          <a:prstGeom prst="rect">
            <a:avLst/>
          </a:prstGeom>
        </p:spPr>
      </p:pic>
      <p:pic>
        <p:nvPicPr>
          <p:cNvPr id="5" name="Picture 4">
            <a:extLst>
              <a:ext uri="{FF2B5EF4-FFF2-40B4-BE49-F238E27FC236}">
                <a16:creationId xmlns:a16="http://schemas.microsoft.com/office/drawing/2014/main" id="{790B62D4-88FB-364F-A5F9-3A484D3563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816" y="2051118"/>
            <a:ext cx="4473125" cy="3938865"/>
          </a:xfrm>
          <a:prstGeom prst="rect">
            <a:avLst/>
          </a:prstGeom>
        </p:spPr>
      </p:pic>
      <p:sp>
        <p:nvSpPr>
          <p:cNvPr id="7" name="TextBox 6">
            <a:extLst>
              <a:ext uri="{FF2B5EF4-FFF2-40B4-BE49-F238E27FC236}">
                <a16:creationId xmlns:a16="http://schemas.microsoft.com/office/drawing/2014/main" id="{EE1CAFFD-143F-DB44-8F88-5527A402F5A4}"/>
              </a:ext>
            </a:extLst>
          </p:cNvPr>
          <p:cNvSpPr txBox="1"/>
          <p:nvPr/>
        </p:nvSpPr>
        <p:spPr>
          <a:xfrm>
            <a:off x="457200" y="1529170"/>
            <a:ext cx="1803699" cy="800219"/>
          </a:xfrm>
          <a:prstGeom prst="rect">
            <a:avLst/>
          </a:prstGeom>
          <a:noFill/>
        </p:spPr>
        <p:txBody>
          <a:bodyPr wrap="none" rtlCol="0">
            <a:spAutoFit/>
          </a:bodyPr>
          <a:lstStyle/>
          <a:p>
            <a:r>
              <a:rPr lang="en-US" sz="2800" dirty="0"/>
              <a:t>Using </a:t>
            </a:r>
            <a:r>
              <a:rPr lang="en-US" sz="2800" dirty="0" err="1"/>
              <a:t>KiNG</a:t>
            </a:r>
            <a:endParaRPr lang="en-US" sz="2800" dirty="0"/>
          </a:p>
          <a:p>
            <a:endParaRPr lang="en-US" dirty="0"/>
          </a:p>
        </p:txBody>
      </p:sp>
      <p:sp>
        <p:nvSpPr>
          <p:cNvPr id="6" name="Oval 5">
            <a:extLst>
              <a:ext uri="{FF2B5EF4-FFF2-40B4-BE49-F238E27FC236}">
                <a16:creationId xmlns:a16="http://schemas.microsoft.com/office/drawing/2014/main" id="{F8FFD1A0-B0B9-0F4F-9BBF-F87E86EE44D7}"/>
              </a:ext>
            </a:extLst>
          </p:cNvPr>
          <p:cNvSpPr/>
          <p:nvPr/>
        </p:nvSpPr>
        <p:spPr>
          <a:xfrm>
            <a:off x="139478" y="1984034"/>
            <a:ext cx="905900" cy="978835"/>
          </a:xfrm>
          <a:prstGeom prst="ellipse">
            <a:avLst/>
          </a:prstGeom>
          <a:noFill/>
          <a:ln w="381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7AC3BCE-3864-F843-8317-C88F332790C7}"/>
              </a:ext>
            </a:extLst>
          </p:cNvPr>
          <p:cNvSpPr/>
          <p:nvPr/>
        </p:nvSpPr>
        <p:spPr>
          <a:xfrm>
            <a:off x="8229600" y="3106149"/>
            <a:ext cx="682580" cy="1749185"/>
          </a:xfrm>
          <a:prstGeom prst="rect">
            <a:avLst/>
          </a:prstGeom>
          <a:noFill/>
          <a:ln w="381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47564BC-865D-1E42-81FE-219097314305}"/>
              </a:ext>
            </a:extLst>
          </p:cNvPr>
          <p:cNvSpPr/>
          <p:nvPr/>
        </p:nvSpPr>
        <p:spPr>
          <a:xfrm>
            <a:off x="8081682" y="5410824"/>
            <a:ext cx="715502" cy="331070"/>
          </a:xfrm>
          <a:prstGeom prst="ellipse">
            <a:avLst/>
          </a:prstGeom>
          <a:noFill/>
          <a:ln w="381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977710B-E784-0E43-A3D9-8AAD6D3765EA}"/>
              </a:ext>
            </a:extLst>
          </p:cNvPr>
          <p:cNvSpPr/>
          <p:nvPr/>
        </p:nvSpPr>
        <p:spPr>
          <a:xfrm>
            <a:off x="804590" y="4114800"/>
            <a:ext cx="701481" cy="309282"/>
          </a:xfrm>
          <a:prstGeom prst="ellipse">
            <a:avLst/>
          </a:prstGeom>
          <a:noFill/>
          <a:ln w="381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3D9F8069-254A-2748-94C5-F333A8DCA245}"/>
              </a:ext>
            </a:extLst>
          </p:cNvPr>
          <p:cNvSpPr/>
          <p:nvPr/>
        </p:nvSpPr>
        <p:spPr>
          <a:xfrm>
            <a:off x="3762942" y="4701165"/>
            <a:ext cx="1273629" cy="3083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5782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8F39-6DFB-224B-9D87-AD039107DED0}"/>
              </a:ext>
            </a:extLst>
          </p:cNvPr>
          <p:cNvSpPr>
            <a:spLocks noGrp="1"/>
          </p:cNvSpPr>
          <p:nvPr>
            <p:ph type="title"/>
          </p:nvPr>
        </p:nvSpPr>
        <p:spPr/>
        <p:txBody>
          <a:bodyPr/>
          <a:lstStyle/>
          <a:p>
            <a:r>
              <a:rPr lang="en-US" dirty="0"/>
              <a:t>Integrated tools are available</a:t>
            </a:r>
          </a:p>
        </p:txBody>
      </p:sp>
      <p:sp>
        <p:nvSpPr>
          <p:cNvPr id="3" name="Content Placeholder 2">
            <a:extLst>
              <a:ext uri="{FF2B5EF4-FFF2-40B4-BE49-F238E27FC236}">
                <a16:creationId xmlns:a16="http://schemas.microsoft.com/office/drawing/2014/main" id="{1B14ADCC-FF77-0B43-9D11-4FC8232F773A}"/>
              </a:ext>
            </a:extLst>
          </p:cNvPr>
          <p:cNvSpPr>
            <a:spLocks noGrp="1"/>
          </p:cNvSpPr>
          <p:nvPr>
            <p:ph idx="1"/>
          </p:nvPr>
        </p:nvSpPr>
        <p:spPr>
          <a:xfrm>
            <a:off x="457200" y="1600200"/>
            <a:ext cx="2600105" cy="4525963"/>
          </a:xfrm>
        </p:spPr>
        <p:txBody>
          <a:bodyPr>
            <a:normAutofit fontScale="92500" lnSpcReduction="10000"/>
          </a:bodyPr>
          <a:lstStyle/>
          <a:p>
            <a:r>
              <a:rPr lang="en-US" dirty="0"/>
              <a:t>Provide the protein sequence and tolls like Phyre2 provide structure/model &amp; other info on the sequence</a:t>
            </a:r>
          </a:p>
        </p:txBody>
      </p:sp>
      <p:pic>
        <p:nvPicPr>
          <p:cNvPr id="4" name="Picture 3">
            <a:extLst>
              <a:ext uri="{FF2B5EF4-FFF2-40B4-BE49-F238E27FC236}">
                <a16:creationId xmlns:a16="http://schemas.microsoft.com/office/drawing/2014/main" id="{A7FEE7C0-2C3E-C74C-A2DA-1C6D752B9A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57305" y="1582406"/>
            <a:ext cx="5629495" cy="5275594"/>
          </a:xfrm>
          <a:prstGeom prst="rect">
            <a:avLst/>
          </a:prstGeom>
        </p:spPr>
      </p:pic>
    </p:spTree>
    <p:extLst>
      <p:ext uri="{BB962C8B-B14F-4D97-AF65-F5344CB8AC3E}">
        <p14:creationId xmlns:p14="http://schemas.microsoft.com/office/powerpoint/2010/main" val="1178030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573E9-2673-6349-9D52-33065B5F7C32}"/>
              </a:ext>
            </a:extLst>
          </p:cNvPr>
          <p:cNvSpPr>
            <a:spLocks noGrp="1"/>
          </p:cNvSpPr>
          <p:nvPr>
            <p:ph type="title"/>
          </p:nvPr>
        </p:nvSpPr>
        <p:spPr/>
        <p:txBody>
          <a:bodyPr/>
          <a:lstStyle/>
          <a:p>
            <a:r>
              <a:rPr lang="en-US" dirty="0"/>
              <a:t>Integrated tools</a:t>
            </a:r>
          </a:p>
        </p:txBody>
      </p:sp>
      <p:sp>
        <p:nvSpPr>
          <p:cNvPr id="3" name="Content Placeholder 2">
            <a:extLst>
              <a:ext uri="{FF2B5EF4-FFF2-40B4-BE49-F238E27FC236}">
                <a16:creationId xmlns:a16="http://schemas.microsoft.com/office/drawing/2014/main" id="{A6840624-2B32-B041-A9BD-B6041CB9482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245D69D-FCF9-9647-8C8B-B2F7F6F598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285220"/>
            <a:ext cx="3955873" cy="4525964"/>
          </a:xfrm>
          <a:prstGeom prst="rect">
            <a:avLst/>
          </a:prstGeom>
        </p:spPr>
      </p:pic>
      <p:pic>
        <p:nvPicPr>
          <p:cNvPr id="5" name="Picture 4">
            <a:extLst>
              <a:ext uri="{FF2B5EF4-FFF2-40B4-BE49-F238E27FC236}">
                <a16:creationId xmlns:a16="http://schemas.microsoft.com/office/drawing/2014/main" id="{F9B62F5F-739C-BB45-BE00-80BE3C4D55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31476" y="2577259"/>
            <a:ext cx="4636921" cy="4006103"/>
          </a:xfrm>
          <a:prstGeom prst="rect">
            <a:avLst/>
          </a:prstGeom>
        </p:spPr>
      </p:pic>
    </p:spTree>
    <p:extLst>
      <p:ext uri="{BB962C8B-B14F-4D97-AF65-F5344CB8AC3E}">
        <p14:creationId xmlns:p14="http://schemas.microsoft.com/office/powerpoint/2010/main" val="2487135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endParaRPr lang="en-US" sz="2000" dirty="0"/>
          </a:p>
        </p:txBody>
      </p:sp>
      <p:sp>
        <p:nvSpPr>
          <p:cNvPr id="3" name="Content Placeholder 2"/>
          <p:cNvSpPr>
            <a:spLocks noGrp="1"/>
          </p:cNvSpPr>
          <p:nvPr>
            <p:ph idx="1"/>
          </p:nvPr>
        </p:nvSpPr>
        <p:spPr/>
        <p:txBody>
          <a:bodyPr/>
          <a:lstStyle/>
          <a:p>
            <a:r>
              <a:rPr lang="en-US" dirty="0"/>
              <a:t>What we have covered today: </a:t>
            </a:r>
          </a:p>
          <a:p>
            <a:pPr lvl="1"/>
            <a:r>
              <a:rPr lang="en-US" dirty="0"/>
              <a:t>An overview of protein structure </a:t>
            </a:r>
          </a:p>
          <a:p>
            <a:pPr lvl="1"/>
            <a:r>
              <a:rPr lang="en-US" dirty="0"/>
              <a:t>How to obtain protein structure/model</a:t>
            </a:r>
          </a:p>
          <a:p>
            <a:pPr lvl="1"/>
            <a:r>
              <a:rPr lang="en-US" dirty="0"/>
              <a:t>How mutation can affect protein structure</a:t>
            </a:r>
          </a:p>
          <a:p>
            <a:pPr lvl="1"/>
            <a:r>
              <a:rPr lang="en-US" dirty="0"/>
              <a:t>How to analyze mutations using protein structure</a:t>
            </a:r>
          </a:p>
          <a:p>
            <a:pPr lvl="1"/>
            <a:endParaRPr lang="en-US" dirty="0"/>
          </a:p>
          <a:p>
            <a:r>
              <a:rPr lang="en-US" b="1" dirty="0"/>
              <a:t>Find attached the links to prediction sites I didn’t have the time to cover. </a:t>
            </a:r>
          </a:p>
          <a:p>
            <a:endParaRPr lang="en-US" dirty="0"/>
          </a:p>
        </p:txBody>
      </p:sp>
    </p:spTree>
    <p:extLst>
      <p:ext uri="{BB962C8B-B14F-4D97-AF65-F5344CB8AC3E}">
        <p14:creationId xmlns:p14="http://schemas.microsoft.com/office/powerpoint/2010/main" val="2590265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GB" sz="2000" dirty="0"/>
              <a:t>Many many sites, databases &amp; tools </a:t>
            </a:r>
            <a:endParaRPr lang="en-US" sz="2000" dirty="0"/>
          </a:p>
        </p:txBody>
      </p:sp>
      <p:sp>
        <p:nvSpPr>
          <p:cNvPr id="3" name="Content Placeholder 2"/>
          <p:cNvSpPr>
            <a:spLocks noGrp="1"/>
          </p:cNvSpPr>
          <p:nvPr>
            <p:ph idx="1"/>
          </p:nvPr>
        </p:nvSpPr>
        <p:spPr/>
        <p:txBody>
          <a:bodyPr>
            <a:normAutofit fontScale="55000" lnSpcReduction="20000"/>
          </a:bodyPr>
          <a:lstStyle/>
          <a:p>
            <a:r>
              <a:rPr lang="en-US" dirty="0">
                <a:hlinkClick r:id="rId2"/>
              </a:rPr>
              <a:t>https://www.uniprot.org</a:t>
            </a:r>
            <a:r>
              <a:rPr lang="en-US" dirty="0"/>
              <a:t> (protein sequence/other info)</a:t>
            </a:r>
          </a:p>
          <a:p>
            <a:r>
              <a:rPr lang="en-US" dirty="0">
                <a:hlinkClick r:id="rId3"/>
              </a:rPr>
              <a:t>https://www.ebi.ac.uk/interpro/beta/</a:t>
            </a:r>
            <a:r>
              <a:rPr lang="en-US" dirty="0"/>
              <a:t> (protein sequence search &amp; general info)</a:t>
            </a:r>
          </a:p>
          <a:p>
            <a:r>
              <a:rPr lang="en-US" dirty="0">
                <a:hlinkClick r:id="rId4"/>
              </a:rPr>
              <a:t>https://www.rcsb.org</a:t>
            </a:r>
            <a:r>
              <a:rPr lang="en-US" dirty="0"/>
              <a:t> (protein structure &amp; tutorials)</a:t>
            </a:r>
          </a:p>
          <a:p>
            <a:r>
              <a:rPr lang="en-US" dirty="0">
                <a:hlinkClick r:id="rId5"/>
              </a:rPr>
              <a:t>https://swissmodel.expasy.org</a:t>
            </a:r>
            <a:r>
              <a:rPr lang="en-US" dirty="0"/>
              <a:t> (modelling)</a:t>
            </a:r>
          </a:p>
          <a:p>
            <a:r>
              <a:rPr lang="en-US" dirty="0">
                <a:hlinkClick r:id="rId6"/>
              </a:rPr>
              <a:t>http://www.russelllab.org/aas/</a:t>
            </a:r>
            <a:r>
              <a:rPr lang="en-US" dirty="0"/>
              <a:t> (amino acid properties, change &amp; predictions)</a:t>
            </a:r>
          </a:p>
          <a:p>
            <a:r>
              <a:rPr lang="en-US" dirty="0">
                <a:hlinkClick r:id="rId7"/>
              </a:rPr>
              <a:t>https://pymol.org/2/</a:t>
            </a:r>
            <a:r>
              <a:rPr lang="en-US" dirty="0"/>
              <a:t> (</a:t>
            </a:r>
            <a:r>
              <a:rPr lang="en-US" dirty="0" err="1"/>
              <a:t>PyMol</a:t>
            </a:r>
            <a:r>
              <a:rPr lang="en-US" dirty="0"/>
              <a:t>)</a:t>
            </a:r>
          </a:p>
          <a:p>
            <a:r>
              <a:rPr lang="en-US" dirty="0">
                <a:hlinkClick r:id="rId8"/>
              </a:rPr>
              <a:t>https://pymolwiki.org/index.php/Main_Page</a:t>
            </a:r>
            <a:r>
              <a:rPr lang="en-US" dirty="0"/>
              <a:t> (</a:t>
            </a:r>
            <a:r>
              <a:rPr lang="en-US" dirty="0" err="1"/>
              <a:t>PyMol</a:t>
            </a:r>
            <a:r>
              <a:rPr lang="en-US" dirty="0"/>
              <a:t> tutorials)</a:t>
            </a:r>
          </a:p>
          <a:p>
            <a:r>
              <a:rPr lang="en-US" dirty="0">
                <a:hlinkClick r:id="rId9"/>
              </a:rPr>
              <a:t>http://kinemage.biochem.duke.edu/software/king.php</a:t>
            </a:r>
            <a:r>
              <a:rPr lang="en-US" dirty="0"/>
              <a:t> (</a:t>
            </a:r>
            <a:r>
              <a:rPr lang="en-US" dirty="0" err="1"/>
              <a:t>KiNG</a:t>
            </a:r>
            <a:r>
              <a:rPr lang="en-US" dirty="0"/>
              <a:t> &amp; tutorials)</a:t>
            </a:r>
          </a:p>
          <a:p>
            <a:r>
              <a:rPr lang="en-US" dirty="0">
                <a:hlinkClick r:id="rId10"/>
              </a:rPr>
              <a:t>http://phyrerisk.bc.ic.ac.uk</a:t>
            </a:r>
            <a:r>
              <a:rPr lang="en-US" dirty="0"/>
              <a:t> (integrated tool/analysis)</a:t>
            </a:r>
          </a:p>
          <a:p>
            <a:r>
              <a:rPr lang="en-US" dirty="0">
                <a:hlinkClick r:id="rId11"/>
              </a:rPr>
              <a:t>http://www.sbg.bio.ic.ac.uk/~missense3d/</a:t>
            </a:r>
            <a:r>
              <a:rPr lang="en-US" dirty="0"/>
              <a:t> (integrated tool predicts structural effect of mutations)</a:t>
            </a:r>
          </a:p>
          <a:p>
            <a:r>
              <a:rPr lang="en-US" dirty="0">
                <a:hlinkClick r:id="rId12"/>
              </a:rPr>
              <a:t>http://bipspi.cnb.csic.es/xgbPredApp/</a:t>
            </a:r>
            <a:r>
              <a:rPr lang="en-US" dirty="0"/>
              <a:t> (protein-protein interaction site prediction)</a:t>
            </a:r>
          </a:p>
          <a:p>
            <a:r>
              <a:rPr lang="en-US" dirty="0">
                <a:hlinkClick r:id="rId13"/>
              </a:rPr>
              <a:t>http://biosig.unimelb.edu.au/mcsm/stability</a:t>
            </a:r>
            <a:r>
              <a:rPr lang="en-US" dirty="0"/>
              <a:t> (predicting mutation effect on protein stability) </a:t>
            </a:r>
          </a:p>
          <a:p>
            <a:r>
              <a:rPr lang="en-US" dirty="0">
                <a:hlinkClick r:id="rId14"/>
              </a:rPr>
              <a:t>http://foldxsuite.crg.eu/products#foldx</a:t>
            </a:r>
            <a:r>
              <a:rPr lang="en-US" dirty="0"/>
              <a:t> (predicting mutation effect on protein stability)</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28968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660066"/>
                </a:solidFill>
              </a:rPr>
              <a:t>Thank You! </a:t>
            </a:r>
          </a:p>
        </p:txBody>
      </p:sp>
      <p:sp>
        <p:nvSpPr>
          <p:cNvPr id="3" name="Content Placeholder 2"/>
          <p:cNvSpPr>
            <a:spLocks noGrp="1"/>
          </p:cNvSpPr>
          <p:nvPr>
            <p:ph idx="1"/>
          </p:nvPr>
        </p:nvSpPr>
        <p:spPr/>
        <p:txBody>
          <a:bodyPr/>
          <a:lstStyle/>
          <a:p>
            <a:pPr marL="0" indent="0" algn="ctr">
              <a:buNone/>
            </a:pPr>
            <a:r>
              <a:rPr lang="en-US" i="1" dirty="0"/>
              <a:t>We would like to say a big thank you to the </a:t>
            </a:r>
            <a:r>
              <a:rPr lang="en-US" b="1" dirty="0">
                <a:solidFill>
                  <a:srgbClr val="008000"/>
                </a:solidFill>
              </a:rPr>
              <a:t>Division of Evolution and Genomic Science </a:t>
            </a:r>
            <a:r>
              <a:rPr lang="en-US" i="1" dirty="0"/>
              <a:t>for supporting this series, and</a:t>
            </a:r>
            <a:r>
              <a:rPr lang="en-US" dirty="0"/>
              <a:t> </a:t>
            </a:r>
            <a:r>
              <a:rPr lang="en-US" b="1" dirty="0">
                <a:solidFill>
                  <a:srgbClr val="008000"/>
                </a:solidFill>
              </a:rPr>
              <a:t>all of you </a:t>
            </a:r>
            <a:r>
              <a:rPr lang="en-US" i="1" dirty="0"/>
              <a:t>for attending! </a:t>
            </a:r>
          </a:p>
          <a:p>
            <a:pPr marL="0" indent="0" algn="ctr">
              <a:buNone/>
            </a:pPr>
            <a:endParaRPr lang="en-US" dirty="0"/>
          </a:p>
          <a:p>
            <a:pPr marL="0" indent="0" algn="ctr">
              <a:buNone/>
            </a:pPr>
            <a:r>
              <a:rPr lang="en-US" b="1" dirty="0"/>
              <a:t>Please join us for drinks and chat in the café!</a:t>
            </a:r>
          </a:p>
          <a:p>
            <a:pPr marL="0" indent="0" algn="ctr">
              <a:buNone/>
            </a:pPr>
            <a:endParaRPr lang="en-US" b="1" dirty="0"/>
          </a:p>
          <a:p>
            <a:pPr marL="0" indent="0" algn="ctr">
              <a:buNone/>
            </a:pPr>
            <a:r>
              <a:rPr lang="en-US" b="1" dirty="0"/>
              <a:t>And follow us on twitter - @</a:t>
            </a:r>
            <a:r>
              <a:rPr lang="en-US" b="1" dirty="0" err="1"/>
              <a:t>EGS_UoM</a:t>
            </a:r>
            <a:r>
              <a:rPr lang="en-US" b="1" dirty="0"/>
              <a:t> </a:t>
            </a:r>
          </a:p>
          <a:p>
            <a:pPr marL="0" indent="0" algn="ctr">
              <a:buNone/>
            </a:pPr>
            <a:endParaRPr lang="en-US" b="1" dirty="0"/>
          </a:p>
        </p:txBody>
      </p:sp>
    </p:spTree>
    <p:extLst>
      <p:ext uri="{BB962C8B-B14F-4D97-AF65-F5344CB8AC3E}">
        <p14:creationId xmlns:p14="http://schemas.microsoft.com/office/powerpoint/2010/main" val="3602161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u="sng" dirty="0"/>
              <a:t>Protein Structure Analysis</a:t>
            </a:r>
            <a:endParaRPr lang="en-US" sz="3200" dirty="0"/>
          </a:p>
        </p:txBody>
      </p:sp>
      <p:sp>
        <p:nvSpPr>
          <p:cNvPr id="3" name="Content Placeholder 2"/>
          <p:cNvSpPr>
            <a:spLocks noGrp="1"/>
          </p:cNvSpPr>
          <p:nvPr>
            <p:ph idx="1"/>
          </p:nvPr>
        </p:nvSpPr>
        <p:spPr/>
        <p:txBody>
          <a:bodyPr>
            <a:normAutofit fontScale="92500" lnSpcReduction="10000"/>
          </a:bodyPr>
          <a:lstStyle/>
          <a:p>
            <a:pPr marL="0" indent="0" algn="ctr">
              <a:buNone/>
            </a:pPr>
            <a:r>
              <a:rPr lang="en-US" sz="2400" dirty="0"/>
              <a:t>Shalaw Sallah, 3</a:t>
            </a:r>
            <a:r>
              <a:rPr lang="en-US" sz="2400" baseline="30000" dirty="0"/>
              <a:t>rd</a:t>
            </a:r>
            <a:r>
              <a:rPr lang="en-US" sz="2400" dirty="0"/>
              <a:t> year PhD Student</a:t>
            </a:r>
          </a:p>
          <a:p>
            <a:pPr marL="0" indent="0" algn="ctr">
              <a:buNone/>
            </a:pPr>
            <a:r>
              <a:rPr lang="en-US" sz="2400" dirty="0"/>
              <a:t>(</a:t>
            </a:r>
            <a:r>
              <a:rPr lang="en-US" sz="2400" dirty="0" err="1"/>
              <a:t>shalaw.sallah@manchester.ac.uk</a:t>
            </a:r>
            <a:r>
              <a:rPr lang="en-US" sz="2400" dirty="0"/>
              <a:t>)</a:t>
            </a:r>
          </a:p>
          <a:p>
            <a:pPr marL="0" indent="0" algn="ctr">
              <a:buNone/>
            </a:pPr>
            <a:r>
              <a:rPr lang="en-US" sz="2400" dirty="0"/>
              <a:t>Genomic Medicine</a:t>
            </a:r>
          </a:p>
          <a:p>
            <a:pPr marL="0" indent="0" algn="ctr">
              <a:buNone/>
            </a:pPr>
            <a:r>
              <a:rPr lang="en-US" sz="2400" dirty="0"/>
              <a:t>(Graeme Black &amp; Simon Lovell)</a:t>
            </a:r>
          </a:p>
          <a:p>
            <a:pPr marL="0" indent="0">
              <a:buNone/>
            </a:pPr>
            <a:endParaRPr lang="en-US" sz="2400" dirty="0"/>
          </a:p>
          <a:p>
            <a:r>
              <a:rPr lang="en-US" sz="2400" dirty="0"/>
              <a:t>Studying effects of variants on protein stability through homologous 3D structures </a:t>
            </a:r>
          </a:p>
          <a:p>
            <a:r>
              <a:rPr lang="en-US" sz="2400" dirty="0"/>
              <a:t>Protein variant interpretation</a:t>
            </a:r>
          </a:p>
          <a:p>
            <a:pPr lvl="1"/>
            <a:r>
              <a:rPr lang="en-US" sz="2000" dirty="0"/>
              <a:t>Protein structure analysis</a:t>
            </a:r>
          </a:p>
          <a:p>
            <a:endParaRPr lang="en-US" sz="2400" dirty="0"/>
          </a:p>
          <a:p>
            <a:r>
              <a:rPr lang="en-US" sz="2400" dirty="0"/>
              <a:t>Other applications include site-directed mutagenesis, protein-ligand binding &amp; interaction sites, </a:t>
            </a:r>
            <a:r>
              <a:rPr lang="en-US" sz="2400" dirty="0" err="1"/>
              <a:t>etc</a:t>
            </a:r>
            <a:endParaRPr lang="en-US" sz="2400" dirty="0"/>
          </a:p>
        </p:txBody>
      </p:sp>
      <p:pic>
        <p:nvPicPr>
          <p:cNvPr id="7" name="Picture 6" descr="Screenshot 2019-04-29 at 18.01.10.png">
            <a:extLst>
              <a:ext uri="{FF2B5EF4-FFF2-40B4-BE49-F238E27FC236}">
                <a16:creationId xmlns:a16="http://schemas.microsoft.com/office/drawing/2014/main" id="{BF4186F5-5EC2-F540-95B7-97B30C7DDB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54740" y="1"/>
            <a:ext cx="2089259" cy="1600200"/>
          </a:xfrm>
          <a:prstGeom prst="rect">
            <a:avLst/>
          </a:prstGeom>
        </p:spPr>
      </p:pic>
    </p:spTree>
    <p:extLst>
      <p:ext uri="{BB962C8B-B14F-4D97-AF65-F5344CB8AC3E}">
        <p14:creationId xmlns:p14="http://schemas.microsoft.com/office/powerpoint/2010/main" val="310050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CC985-1AEA-0849-881F-790A35154E8C}"/>
              </a:ext>
            </a:extLst>
          </p:cNvPr>
          <p:cNvSpPr>
            <a:spLocks noGrp="1"/>
          </p:cNvSpPr>
          <p:nvPr>
            <p:ph type="title"/>
          </p:nvPr>
        </p:nvSpPr>
        <p:spPr/>
        <p:txBody>
          <a:bodyPr/>
          <a:lstStyle/>
          <a:p>
            <a:r>
              <a:rPr lang="en-US" dirty="0"/>
              <a:t>Protein Structure</a:t>
            </a:r>
          </a:p>
        </p:txBody>
      </p:sp>
      <p:sp>
        <p:nvSpPr>
          <p:cNvPr id="3" name="Content Placeholder 2">
            <a:extLst>
              <a:ext uri="{FF2B5EF4-FFF2-40B4-BE49-F238E27FC236}">
                <a16:creationId xmlns:a16="http://schemas.microsoft.com/office/drawing/2014/main" id="{575D178B-DBFB-5240-ADB9-C222164AB984}"/>
              </a:ext>
            </a:extLst>
          </p:cNvPr>
          <p:cNvSpPr>
            <a:spLocks noGrp="1"/>
          </p:cNvSpPr>
          <p:nvPr>
            <p:ph idx="1"/>
          </p:nvPr>
        </p:nvSpPr>
        <p:spPr/>
        <p:txBody>
          <a:bodyPr>
            <a:normAutofit/>
          </a:bodyPr>
          <a:lstStyle/>
          <a:p>
            <a:r>
              <a:rPr lang="en-US" dirty="0"/>
              <a:t>A sequence of amino acids (Primary Structure)</a:t>
            </a:r>
            <a:endParaRPr lang="en-GB" dirty="0"/>
          </a:p>
          <a:p>
            <a:pPr lvl="1" fontAlgn="base"/>
            <a:r>
              <a:rPr lang="en-GB" dirty="0"/>
              <a:t>A hydrogen atom (H)</a:t>
            </a:r>
          </a:p>
          <a:p>
            <a:pPr lvl="1" fontAlgn="base"/>
            <a:r>
              <a:rPr lang="en-GB" dirty="0"/>
              <a:t>A Carboxyl group (-COOH)</a:t>
            </a:r>
          </a:p>
          <a:p>
            <a:pPr lvl="1" fontAlgn="base"/>
            <a:r>
              <a:rPr lang="en-GB" dirty="0"/>
              <a:t>An Amino group (-NH2)</a:t>
            </a:r>
          </a:p>
          <a:p>
            <a:pPr lvl="1" fontAlgn="base"/>
            <a:r>
              <a:rPr lang="en-GB" dirty="0"/>
              <a:t>A "variable" group</a:t>
            </a:r>
          </a:p>
          <a:p>
            <a:endParaRPr lang="en-US" dirty="0"/>
          </a:p>
          <a:p>
            <a:r>
              <a:rPr lang="en-US" dirty="0"/>
              <a:t>One or more of these polypeptide chains fold to form a protein (a monomer or a multimer)</a:t>
            </a:r>
          </a:p>
          <a:p>
            <a:endParaRPr lang="en-US" dirty="0"/>
          </a:p>
        </p:txBody>
      </p:sp>
      <p:pic>
        <p:nvPicPr>
          <p:cNvPr id="6" name="Picture 5">
            <a:extLst>
              <a:ext uri="{FF2B5EF4-FFF2-40B4-BE49-F238E27FC236}">
                <a16:creationId xmlns:a16="http://schemas.microsoft.com/office/drawing/2014/main" id="{FD5082FE-621C-F64F-8E75-430F9C5F885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27119" y="0"/>
            <a:ext cx="1716881" cy="1600200"/>
          </a:xfrm>
          <a:prstGeom prst="rect">
            <a:avLst/>
          </a:prstGeom>
        </p:spPr>
      </p:pic>
      <p:pic>
        <p:nvPicPr>
          <p:cNvPr id="7" name="Picture 6">
            <a:extLst>
              <a:ext uri="{FF2B5EF4-FFF2-40B4-BE49-F238E27FC236}">
                <a16:creationId xmlns:a16="http://schemas.microsoft.com/office/drawing/2014/main" id="{4183501A-2BBB-B54D-9121-B4536C3C88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6429"/>
            <a:ext cx="1179443" cy="1538606"/>
          </a:xfrm>
          <a:prstGeom prst="rect">
            <a:avLst/>
          </a:prstGeom>
        </p:spPr>
      </p:pic>
      <p:pic>
        <p:nvPicPr>
          <p:cNvPr id="8" name="Picture 7">
            <a:extLst>
              <a:ext uri="{FF2B5EF4-FFF2-40B4-BE49-F238E27FC236}">
                <a16:creationId xmlns:a16="http://schemas.microsoft.com/office/drawing/2014/main" id="{BE9FEB0C-6427-F541-A51A-016F9F3C19DC}"/>
              </a:ext>
            </a:extLst>
          </p:cNvPr>
          <p:cNvPicPr>
            <a:picLocks noChangeAspect="1"/>
          </p:cNvPicPr>
          <p:nvPr/>
        </p:nvPicPr>
        <p:blipFill>
          <a:blip r:embed="rId4"/>
          <a:stretch>
            <a:fillRect/>
          </a:stretch>
        </p:blipFill>
        <p:spPr>
          <a:xfrm>
            <a:off x="5563083" y="2433747"/>
            <a:ext cx="2234878" cy="1600200"/>
          </a:xfrm>
          <a:prstGeom prst="rect">
            <a:avLst/>
          </a:prstGeom>
        </p:spPr>
      </p:pic>
    </p:spTree>
    <p:extLst>
      <p:ext uri="{BB962C8B-B14F-4D97-AF65-F5344CB8AC3E}">
        <p14:creationId xmlns:p14="http://schemas.microsoft.com/office/powerpoint/2010/main" val="2238775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E21C4-F434-C94D-A680-1A262BF90568}"/>
              </a:ext>
            </a:extLst>
          </p:cNvPr>
          <p:cNvSpPr>
            <a:spLocks noGrp="1"/>
          </p:cNvSpPr>
          <p:nvPr>
            <p:ph type="title"/>
          </p:nvPr>
        </p:nvSpPr>
        <p:spPr/>
        <p:txBody>
          <a:bodyPr/>
          <a:lstStyle/>
          <a:p>
            <a:r>
              <a:rPr lang="en-US" dirty="0"/>
              <a:t>All 20 Amino acids</a:t>
            </a:r>
          </a:p>
        </p:txBody>
      </p:sp>
      <p:pic>
        <p:nvPicPr>
          <p:cNvPr id="4" name="Content Placeholder 3">
            <a:extLst>
              <a:ext uri="{FF2B5EF4-FFF2-40B4-BE49-F238E27FC236}">
                <a16:creationId xmlns:a16="http://schemas.microsoft.com/office/drawing/2014/main" id="{763DF604-24D7-4D42-A2E5-44A5BBD95E99}"/>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675529" y="1600200"/>
            <a:ext cx="3713136" cy="4525963"/>
          </a:xfrm>
          <a:prstGeom prst="rect">
            <a:avLst/>
          </a:prstGeom>
        </p:spPr>
      </p:pic>
      <p:sp>
        <p:nvSpPr>
          <p:cNvPr id="5" name="TextBox 4">
            <a:extLst>
              <a:ext uri="{FF2B5EF4-FFF2-40B4-BE49-F238E27FC236}">
                <a16:creationId xmlns:a16="http://schemas.microsoft.com/office/drawing/2014/main" id="{34AB4AE0-F270-2747-9970-66813D92ADE6}"/>
              </a:ext>
            </a:extLst>
          </p:cNvPr>
          <p:cNvSpPr txBox="1"/>
          <p:nvPr/>
        </p:nvSpPr>
        <p:spPr>
          <a:xfrm>
            <a:off x="5776762" y="6126163"/>
            <a:ext cx="755335" cy="261610"/>
          </a:xfrm>
          <a:prstGeom prst="rect">
            <a:avLst/>
          </a:prstGeom>
          <a:noFill/>
        </p:spPr>
        <p:txBody>
          <a:bodyPr wrap="none" rtlCol="0">
            <a:spAutoFit/>
          </a:bodyPr>
          <a:lstStyle/>
          <a:p>
            <a:r>
              <a:rPr lang="en-US" sz="1100" dirty="0"/>
              <a:t>Wikipedia</a:t>
            </a:r>
          </a:p>
        </p:txBody>
      </p:sp>
      <p:sp>
        <p:nvSpPr>
          <p:cNvPr id="3" name="TextBox 2">
            <a:extLst>
              <a:ext uri="{FF2B5EF4-FFF2-40B4-BE49-F238E27FC236}">
                <a16:creationId xmlns:a16="http://schemas.microsoft.com/office/drawing/2014/main" id="{0518FAF3-C52B-6A4B-AFF7-C7488BFF841E}"/>
              </a:ext>
            </a:extLst>
          </p:cNvPr>
          <p:cNvSpPr txBox="1"/>
          <p:nvPr/>
        </p:nvSpPr>
        <p:spPr>
          <a:xfrm>
            <a:off x="97867" y="1600200"/>
            <a:ext cx="4370606"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Different amino acids have different properties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“Classed” roughly into groups</a:t>
            </a:r>
          </a:p>
        </p:txBody>
      </p:sp>
    </p:spTree>
    <p:extLst>
      <p:ext uri="{BB962C8B-B14F-4D97-AF65-F5344CB8AC3E}">
        <p14:creationId xmlns:p14="http://schemas.microsoft.com/office/powerpoint/2010/main" val="3341758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9FFFB-0C34-5146-8650-F59476DF2A5F}"/>
              </a:ext>
            </a:extLst>
          </p:cNvPr>
          <p:cNvSpPr>
            <a:spLocks noGrp="1"/>
          </p:cNvSpPr>
          <p:nvPr>
            <p:ph type="title"/>
          </p:nvPr>
        </p:nvSpPr>
        <p:spPr/>
        <p:txBody>
          <a:bodyPr>
            <a:normAutofit fontScale="90000"/>
          </a:bodyPr>
          <a:lstStyle/>
          <a:p>
            <a:r>
              <a:rPr lang="en-US" dirty="0"/>
              <a:t>Stretches of amino acids have distinct conformations (Secondary Structure)</a:t>
            </a:r>
          </a:p>
        </p:txBody>
      </p:sp>
      <p:pic>
        <p:nvPicPr>
          <p:cNvPr id="5" name="Picture 4">
            <a:extLst>
              <a:ext uri="{FF2B5EF4-FFF2-40B4-BE49-F238E27FC236}">
                <a16:creationId xmlns:a16="http://schemas.microsoft.com/office/drawing/2014/main" id="{D4DA526D-D4EA-0343-AE23-136F0D9D52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9096" y="2079138"/>
            <a:ext cx="3877703" cy="3178662"/>
          </a:xfrm>
          <a:prstGeom prst="rect">
            <a:avLst/>
          </a:prstGeom>
        </p:spPr>
      </p:pic>
      <p:sp>
        <p:nvSpPr>
          <p:cNvPr id="7" name="Content Placeholder 6">
            <a:extLst>
              <a:ext uri="{FF2B5EF4-FFF2-40B4-BE49-F238E27FC236}">
                <a16:creationId xmlns:a16="http://schemas.microsoft.com/office/drawing/2014/main" id="{BCBDCD3B-13FD-2D47-9CB3-E593473CFC04}"/>
              </a:ext>
            </a:extLst>
          </p:cNvPr>
          <p:cNvSpPr>
            <a:spLocks noGrp="1"/>
          </p:cNvSpPr>
          <p:nvPr>
            <p:ph idx="1"/>
          </p:nvPr>
        </p:nvSpPr>
        <p:spPr>
          <a:xfrm>
            <a:off x="457200" y="1600201"/>
            <a:ext cx="7891670" cy="4403034"/>
          </a:xfrm>
        </p:spPr>
        <p:txBody>
          <a:bodyPr>
            <a:normAutofit fontScale="92500" lnSpcReduction="10000"/>
          </a:bodyPr>
          <a:lstStyle/>
          <a:p>
            <a:r>
              <a:rPr lang="en-US" dirty="0"/>
              <a:t>Part of OCRL (example):</a:t>
            </a:r>
          </a:p>
          <a:p>
            <a:pPr lvl="1"/>
            <a:endParaRPr lang="en-US"/>
          </a:p>
          <a:p>
            <a:pPr lvl="1"/>
            <a:r>
              <a:rPr lang="en-US"/>
              <a:t>Alpha </a:t>
            </a:r>
            <a:r>
              <a:rPr lang="en-US" dirty="0"/>
              <a:t>Helix</a:t>
            </a:r>
          </a:p>
          <a:p>
            <a:pPr lvl="1"/>
            <a:r>
              <a:rPr lang="en-US" dirty="0"/>
              <a:t>Beta Sheets</a:t>
            </a:r>
          </a:p>
          <a:p>
            <a:pPr lvl="1"/>
            <a:r>
              <a:rPr lang="en-US" dirty="0"/>
              <a:t>Turns &amp; Loops</a:t>
            </a:r>
          </a:p>
          <a:p>
            <a:endParaRPr lang="en-US" dirty="0"/>
          </a:p>
          <a:p>
            <a:pPr marL="0" indent="0">
              <a:buNone/>
            </a:pPr>
            <a:endParaRPr lang="en-US" dirty="0"/>
          </a:p>
          <a:p>
            <a:endParaRPr lang="en-US" dirty="0"/>
          </a:p>
          <a:p>
            <a:r>
              <a:rPr lang="en-US" dirty="0"/>
              <a:t>Different representations may be used</a:t>
            </a:r>
          </a:p>
        </p:txBody>
      </p:sp>
      <p:cxnSp>
        <p:nvCxnSpPr>
          <p:cNvPr id="4" name="Straight Arrow Connector 3">
            <a:extLst>
              <a:ext uri="{FF2B5EF4-FFF2-40B4-BE49-F238E27FC236}">
                <a16:creationId xmlns:a16="http://schemas.microsoft.com/office/drawing/2014/main" id="{8BF2394E-BA9E-084A-A350-6823A8916236}"/>
              </a:ext>
            </a:extLst>
          </p:cNvPr>
          <p:cNvCxnSpPr>
            <a:cxnSpLocks/>
          </p:cNvCxnSpPr>
          <p:nvPr/>
        </p:nvCxnSpPr>
        <p:spPr>
          <a:xfrm flipV="1">
            <a:off x="3945835" y="3675095"/>
            <a:ext cx="1527313" cy="1611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453B0E6E-9B77-2B4F-99C5-CDFE938A912A}"/>
              </a:ext>
            </a:extLst>
          </p:cNvPr>
          <p:cNvCxnSpPr>
            <a:cxnSpLocks/>
          </p:cNvCxnSpPr>
          <p:nvPr/>
        </p:nvCxnSpPr>
        <p:spPr>
          <a:xfrm flipV="1">
            <a:off x="3945835" y="4419600"/>
            <a:ext cx="1699591" cy="8665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81FEF2D-F40D-634C-AF1A-8C07286E2B9C}"/>
              </a:ext>
            </a:extLst>
          </p:cNvPr>
          <p:cNvCxnSpPr>
            <a:cxnSpLocks/>
          </p:cNvCxnSpPr>
          <p:nvPr/>
        </p:nvCxnSpPr>
        <p:spPr>
          <a:xfrm flipV="1">
            <a:off x="3945835" y="3107635"/>
            <a:ext cx="2802112" cy="21719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2BCBBC9-FCBC-6A40-B85D-4D9E32A91102}"/>
              </a:ext>
            </a:extLst>
          </p:cNvPr>
          <p:cNvCxnSpPr>
            <a:cxnSpLocks/>
          </p:cNvCxnSpPr>
          <p:nvPr/>
        </p:nvCxnSpPr>
        <p:spPr>
          <a:xfrm flipV="1">
            <a:off x="3945835" y="4419600"/>
            <a:ext cx="3163956" cy="859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4333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GB" sz="3200" dirty="0"/>
              <a:t>Protein Structure Analysis</a:t>
            </a:r>
            <a:endParaRPr lang="en-US" sz="3200" dirty="0"/>
          </a:p>
        </p:txBody>
      </p:sp>
      <p:sp>
        <p:nvSpPr>
          <p:cNvPr id="5" name="Content Placeholder 4">
            <a:extLst>
              <a:ext uri="{FF2B5EF4-FFF2-40B4-BE49-F238E27FC236}">
                <a16:creationId xmlns:a16="http://schemas.microsoft.com/office/drawing/2014/main" id="{ECC830FE-3137-D54A-847E-A5A9FDC2A6E0}"/>
              </a:ext>
            </a:extLst>
          </p:cNvPr>
          <p:cNvSpPr>
            <a:spLocks noGrp="1"/>
          </p:cNvSpPr>
          <p:nvPr>
            <p:ph idx="1"/>
          </p:nvPr>
        </p:nvSpPr>
        <p:spPr/>
        <p:txBody>
          <a:bodyPr/>
          <a:lstStyle/>
          <a:p>
            <a:r>
              <a:rPr lang="en-US" sz="2800" dirty="0"/>
              <a:t>A point mutation in a protein coding region of DNA </a:t>
            </a:r>
            <a:r>
              <a:rPr lang="en-US" sz="2800" dirty="0">
                <a:sym typeface="Wingdings" pitchFamily="2" charset="2"/>
              </a:rPr>
              <a:t></a:t>
            </a:r>
            <a:r>
              <a:rPr lang="en-US" sz="2800" dirty="0"/>
              <a:t> amino acid change</a:t>
            </a:r>
          </a:p>
          <a:p>
            <a:r>
              <a:rPr lang="en-US" sz="2800" dirty="0"/>
              <a:t>Studying effects of changes on protein stability through 3D structures:</a:t>
            </a:r>
          </a:p>
          <a:p>
            <a:r>
              <a:rPr lang="en-US" sz="2400" dirty="0"/>
              <a:t>Amino acid properties </a:t>
            </a:r>
          </a:p>
          <a:p>
            <a:pPr lvl="1"/>
            <a:r>
              <a:rPr lang="en-US" sz="1600" dirty="0"/>
              <a:t>Hydrophobic </a:t>
            </a:r>
            <a:r>
              <a:rPr lang="en-US" sz="1600" dirty="0">
                <a:sym typeface="Wingdings" pitchFamily="2" charset="2"/>
              </a:rPr>
              <a:t> hydrophilic </a:t>
            </a:r>
            <a:endParaRPr lang="en-US" sz="1600" dirty="0"/>
          </a:p>
          <a:p>
            <a:pPr lvl="1"/>
            <a:r>
              <a:rPr lang="en-GB" sz="1600" dirty="0"/>
              <a:t>Loss of ionic bonds</a:t>
            </a:r>
          </a:p>
          <a:p>
            <a:pPr lvl="1"/>
            <a:r>
              <a:rPr lang="en-US" sz="1600" dirty="0"/>
              <a:t>Molecular goodness-of-fit </a:t>
            </a:r>
          </a:p>
          <a:p>
            <a:pPr marL="457200" lvl="1" indent="0">
              <a:buNone/>
            </a:pPr>
            <a:r>
              <a:rPr lang="en-US" sz="1600" dirty="0"/>
              <a:t>(Backbone strain and void formation)</a:t>
            </a:r>
          </a:p>
          <a:p>
            <a:pPr lvl="1"/>
            <a:r>
              <a:rPr lang="en-US" sz="1600" dirty="0"/>
              <a:t>Interaction site?</a:t>
            </a:r>
          </a:p>
          <a:p>
            <a:pPr marL="457200" lvl="1" indent="0">
              <a:buNone/>
            </a:pPr>
            <a:endParaRPr lang="en-US" sz="1600" dirty="0"/>
          </a:p>
          <a:p>
            <a:pPr marL="0" indent="0">
              <a:buNone/>
            </a:pPr>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6B026DC9-D6B3-0C41-A69D-56FD4A87A94A}"/>
              </a:ext>
            </a:extLst>
          </p:cNvPr>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97287" y="3631096"/>
            <a:ext cx="4346713" cy="2677629"/>
          </a:xfrm>
          <a:prstGeom prst="rect">
            <a:avLst/>
          </a:prstGeom>
          <a:noFill/>
          <a:ln>
            <a:noFill/>
          </a:ln>
        </p:spPr>
      </p:pic>
      <p:sp>
        <p:nvSpPr>
          <p:cNvPr id="9" name="Rectangle 8">
            <a:extLst>
              <a:ext uri="{FF2B5EF4-FFF2-40B4-BE49-F238E27FC236}">
                <a16:creationId xmlns:a16="http://schemas.microsoft.com/office/drawing/2014/main" id="{388713B2-F089-424E-9907-0827576823D9}"/>
              </a:ext>
            </a:extLst>
          </p:cNvPr>
          <p:cNvSpPr/>
          <p:nvPr/>
        </p:nvSpPr>
        <p:spPr>
          <a:xfrm>
            <a:off x="6254887" y="6308725"/>
            <a:ext cx="1361655" cy="338554"/>
          </a:xfrm>
          <a:prstGeom prst="rect">
            <a:avLst/>
          </a:prstGeom>
        </p:spPr>
        <p:txBody>
          <a:bodyPr wrap="none">
            <a:spAutoFit/>
          </a:bodyPr>
          <a:lstStyle/>
          <a:p>
            <a:r>
              <a:rPr lang="en-US" sz="1600" dirty="0"/>
              <a:t>p.(Leu216Arg)</a:t>
            </a:r>
          </a:p>
        </p:txBody>
      </p:sp>
    </p:spTree>
    <p:extLst>
      <p:ext uri="{BB962C8B-B14F-4D97-AF65-F5344CB8AC3E}">
        <p14:creationId xmlns:p14="http://schemas.microsoft.com/office/powerpoint/2010/main" val="4100488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GB" sz="3200" dirty="0"/>
              <a:t>Topics to discuss</a:t>
            </a:r>
            <a:endParaRPr lang="en-US" sz="3200" dirty="0"/>
          </a:p>
        </p:txBody>
      </p:sp>
      <p:sp>
        <p:nvSpPr>
          <p:cNvPr id="3" name="Content Placeholder 2"/>
          <p:cNvSpPr>
            <a:spLocks noGrp="1"/>
          </p:cNvSpPr>
          <p:nvPr>
            <p:ph idx="1"/>
          </p:nvPr>
        </p:nvSpPr>
        <p:spPr/>
        <p:txBody>
          <a:bodyPr/>
          <a:lstStyle/>
          <a:p>
            <a:r>
              <a:rPr lang="en-US" dirty="0"/>
              <a:t>Finding the Protein sequence </a:t>
            </a:r>
          </a:p>
          <a:p>
            <a:r>
              <a:rPr lang="en-US" dirty="0"/>
              <a:t>Get its structure, if available</a:t>
            </a:r>
          </a:p>
          <a:p>
            <a:r>
              <a:rPr lang="en-US" dirty="0"/>
              <a:t>No structure: modelling</a:t>
            </a:r>
          </a:p>
          <a:p>
            <a:r>
              <a:rPr lang="en-US" dirty="0"/>
              <a:t>Analyze point mutation &amp; its effect on protein structure/function</a:t>
            </a:r>
          </a:p>
          <a:p>
            <a:pPr marL="0" indent="0">
              <a:buNone/>
            </a:pPr>
            <a:endParaRPr lang="en-US" dirty="0"/>
          </a:p>
        </p:txBody>
      </p:sp>
    </p:spTree>
    <p:extLst>
      <p:ext uri="{BB962C8B-B14F-4D97-AF65-F5344CB8AC3E}">
        <p14:creationId xmlns:p14="http://schemas.microsoft.com/office/powerpoint/2010/main" val="3141009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D8AA-BFE9-4244-81B8-FAC14D6E41C8}"/>
              </a:ext>
            </a:extLst>
          </p:cNvPr>
          <p:cNvSpPr>
            <a:spLocks noGrp="1"/>
          </p:cNvSpPr>
          <p:nvPr>
            <p:ph type="title"/>
          </p:nvPr>
        </p:nvSpPr>
        <p:spPr/>
        <p:txBody>
          <a:bodyPr>
            <a:normAutofit fontScale="90000"/>
          </a:bodyPr>
          <a:lstStyle/>
          <a:p>
            <a:r>
              <a:rPr lang="en-US" dirty="0"/>
              <a:t>1) Get Protein Sequence from </a:t>
            </a:r>
            <a:r>
              <a:rPr lang="en-US" dirty="0" err="1"/>
              <a:t>UniProt</a:t>
            </a:r>
            <a:r>
              <a:rPr lang="en-US" dirty="0"/>
              <a:t> using the gene name</a:t>
            </a:r>
          </a:p>
        </p:txBody>
      </p:sp>
      <p:pic>
        <p:nvPicPr>
          <p:cNvPr id="4" name="Content Placeholder 3">
            <a:extLst>
              <a:ext uri="{FF2B5EF4-FFF2-40B4-BE49-F238E27FC236}">
                <a16:creationId xmlns:a16="http://schemas.microsoft.com/office/drawing/2014/main" id="{A326D81E-6746-8543-BDE7-5E9DBA933A67}"/>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5028787" y="1417638"/>
            <a:ext cx="3779568" cy="2547730"/>
          </a:xfrm>
          <a:prstGeom prst="rect">
            <a:avLst/>
          </a:prstGeom>
        </p:spPr>
      </p:pic>
      <p:pic>
        <p:nvPicPr>
          <p:cNvPr id="5" name="Picture 4">
            <a:extLst>
              <a:ext uri="{FF2B5EF4-FFF2-40B4-BE49-F238E27FC236}">
                <a16:creationId xmlns:a16="http://schemas.microsoft.com/office/drawing/2014/main" id="{20CE1DFF-5573-E34C-AB8C-99D649233C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8889" y="1417639"/>
            <a:ext cx="3803570" cy="1497840"/>
          </a:xfrm>
          <a:prstGeom prst="rect">
            <a:avLst/>
          </a:prstGeom>
        </p:spPr>
      </p:pic>
      <p:pic>
        <p:nvPicPr>
          <p:cNvPr id="6" name="Picture 5">
            <a:extLst>
              <a:ext uri="{FF2B5EF4-FFF2-40B4-BE49-F238E27FC236}">
                <a16:creationId xmlns:a16="http://schemas.microsoft.com/office/drawing/2014/main" id="{8B863EF5-8415-E743-BFFC-6992CCDB095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122" y="3842786"/>
            <a:ext cx="3779568" cy="1734763"/>
          </a:xfrm>
          <a:prstGeom prst="rect">
            <a:avLst/>
          </a:prstGeom>
        </p:spPr>
      </p:pic>
      <p:pic>
        <p:nvPicPr>
          <p:cNvPr id="7" name="Picture 6">
            <a:extLst>
              <a:ext uri="{FF2B5EF4-FFF2-40B4-BE49-F238E27FC236}">
                <a16:creationId xmlns:a16="http://schemas.microsoft.com/office/drawing/2014/main" id="{AB1380E0-9717-224F-A1DB-4530B447DD5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28787" y="3965368"/>
            <a:ext cx="2895639" cy="2395607"/>
          </a:xfrm>
          <a:prstGeom prst="rect">
            <a:avLst/>
          </a:prstGeom>
        </p:spPr>
      </p:pic>
      <p:sp>
        <p:nvSpPr>
          <p:cNvPr id="11" name="Right Arrow 10">
            <a:extLst>
              <a:ext uri="{FF2B5EF4-FFF2-40B4-BE49-F238E27FC236}">
                <a16:creationId xmlns:a16="http://schemas.microsoft.com/office/drawing/2014/main" id="{A2D2080A-8A66-304A-AEC8-F4FA1E8EEB33}"/>
              </a:ext>
            </a:extLst>
          </p:cNvPr>
          <p:cNvSpPr/>
          <p:nvPr/>
        </p:nvSpPr>
        <p:spPr>
          <a:xfrm>
            <a:off x="4471733" y="2898308"/>
            <a:ext cx="557054" cy="2486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0E3C5B3C-1D37-FE4A-9136-106E03D09C09}"/>
              </a:ext>
            </a:extLst>
          </p:cNvPr>
          <p:cNvSpPr/>
          <p:nvPr/>
        </p:nvSpPr>
        <p:spPr>
          <a:xfrm>
            <a:off x="4419163" y="4914519"/>
            <a:ext cx="557054" cy="2486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Left Arrow 18">
            <a:extLst>
              <a:ext uri="{FF2B5EF4-FFF2-40B4-BE49-F238E27FC236}">
                <a16:creationId xmlns:a16="http://schemas.microsoft.com/office/drawing/2014/main" id="{2C4DE649-D97C-1441-9721-1A3C10D52ACB}"/>
              </a:ext>
            </a:extLst>
          </p:cNvPr>
          <p:cNvSpPr/>
          <p:nvPr/>
        </p:nvSpPr>
        <p:spPr>
          <a:xfrm rot="19396771">
            <a:off x="4433755" y="3965368"/>
            <a:ext cx="820989" cy="24865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A7B5F8C-1505-E745-AEE4-CC375E6C8E31}"/>
              </a:ext>
            </a:extLst>
          </p:cNvPr>
          <p:cNvSpPr/>
          <p:nvPr/>
        </p:nvSpPr>
        <p:spPr>
          <a:xfrm>
            <a:off x="1764073" y="4334255"/>
            <a:ext cx="484095" cy="28346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6A0D63C-5F0C-1F48-B7F3-827BC290C9D4}"/>
              </a:ext>
            </a:extLst>
          </p:cNvPr>
          <p:cNvSpPr/>
          <p:nvPr/>
        </p:nvSpPr>
        <p:spPr>
          <a:xfrm>
            <a:off x="5060373" y="3275178"/>
            <a:ext cx="374499" cy="233566"/>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6561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30D21-CE21-C240-8861-FDD902AE0117}"/>
              </a:ext>
            </a:extLst>
          </p:cNvPr>
          <p:cNvSpPr>
            <a:spLocks noGrp="1"/>
          </p:cNvSpPr>
          <p:nvPr>
            <p:ph type="title"/>
          </p:nvPr>
        </p:nvSpPr>
        <p:spPr>
          <a:xfrm>
            <a:off x="457200" y="-10611"/>
            <a:ext cx="8229600" cy="1143000"/>
          </a:xfrm>
        </p:spPr>
        <p:txBody>
          <a:bodyPr/>
          <a:lstStyle/>
          <a:p>
            <a:r>
              <a:rPr lang="en-US" dirty="0"/>
              <a:t>2) Protein structure from PDB</a:t>
            </a:r>
          </a:p>
        </p:txBody>
      </p:sp>
      <p:pic>
        <p:nvPicPr>
          <p:cNvPr id="4" name="Content Placeholder 3">
            <a:extLst>
              <a:ext uri="{FF2B5EF4-FFF2-40B4-BE49-F238E27FC236}">
                <a16:creationId xmlns:a16="http://schemas.microsoft.com/office/drawing/2014/main" id="{48B5B9D3-6E88-E443-B897-D4125E05D7BA}"/>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569273" y="1125787"/>
            <a:ext cx="4287145" cy="2460752"/>
          </a:xfrm>
          <a:prstGeom prst="rect">
            <a:avLst/>
          </a:prstGeom>
        </p:spPr>
      </p:pic>
      <p:pic>
        <p:nvPicPr>
          <p:cNvPr id="6" name="Picture 5">
            <a:extLst>
              <a:ext uri="{FF2B5EF4-FFF2-40B4-BE49-F238E27FC236}">
                <a16:creationId xmlns:a16="http://schemas.microsoft.com/office/drawing/2014/main" id="{AA83CF4D-7223-1445-BFF0-F922615302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4923" y="1272738"/>
            <a:ext cx="4810539" cy="1780630"/>
          </a:xfrm>
          <a:prstGeom prst="rect">
            <a:avLst/>
          </a:prstGeom>
        </p:spPr>
      </p:pic>
      <p:pic>
        <p:nvPicPr>
          <p:cNvPr id="7" name="Picture 6">
            <a:extLst>
              <a:ext uri="{FF2B5EF4-FFF2-40B4-BE49-F238E27FC236}">
                <a16:creationId xmlns:a16="http://schemas.microsoft.com/office/drawing/2014/main" id="{FF4B71F5-5E46-3549-8994-00645E32530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5619" y="2951577"/>
            <a:ext cx="3459891" cy="3906423"/>
          </a:xfrm>
          <a:prstGeom prst="rect">
            <a:avLst/>
          </a:prstGeom>
        </p:spPr>
      </p:pic>
      <p:pic>
        <p:nvPicPr>
          <p:cNvPr id="8" name="Picture 7">
            <a:extLst>
              <a:ext uri="{FF2B5EF4-FFF2-40B4-BE49-F238E27FC236}">
                <a16:creationId xmlns:a16="http://schemas.microsoft.com/office/drawing/2014/main" id="{E5C2295D-4F50-8B4B-A10E-3B2B2088614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16240" y="3296480"/>
            <a:ext cx="4327760" cy="3429000"/>
          </a:xfrm>
          <a:prstGeom prst="rect">
            <a:avLst/>
          </a:prstGeom>
        </p:spPr>
      </p:pic>
      <p:sp>
        <p:nvSpPr>
          <p:cNvPr id="9" name="Right Arrow 8">
            <a:extLst>
              <a:ext uri="{FF2B5EF4-FFF2-40B4-BE49-F238E27FC236}">
                <a16:creationId xmlns:a16="http://schemas.microsoft.com/office/drawing/2014/main" id="{43898A60-A11F-0F40-B5A7-7771BD321DEC}"/>
              </a:ext>
            </a:extLst>
          </p:cNvPr>
          <p:cNvSpPr/>
          <p:nvPr/>
        </p:nvSpPr>
        <p:spPr>
          <a:xfrm>
            <a:off x="3803119" y="1440263"/>
            <a:ext cx="557054" cy="2486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7D444E3-8FA9-264A-AF61-581A987892EA}"/>
              </a:ext>
            </a:extLst>
          </p:cNvPr>
          <p:cNvSpPr/>
          <p:nvPr/>
        </p:nvSpPr>
        <p:spPr>
          <a:xfrm>
            <a:off x="4161745" y="4020113"/>
            <a:ext cx="557054" cy="2486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a:extLst>
              <a:ext uri="{FF2B5EF4-FFF2-40B4-BE49-F238E27FC236}">
                <a16:creationId xmlns:a16="http://schemas.microsoft.com/office/drawing/2014/main" id="{F1D0693D-2EC8-0142-B9D5-2DF361700FB1}"/>
              </a:ext>
            </a:extLst>
          </p:cNvPr>
          <p:cNvSpPr/>
          <p:nvPr/>
        </p:nvSpPr>
        <p:spPr>
          <a:xfrm rot="19396771">
            <a:off x="4154624" y="3383704"/>
            <a:ext cx="820989" cy="24865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1CB50C3-0110-BF4D-9DA4-767AE861A39C}"/>
              </a:ext>
            </a:extLst>
          </p:cNvPr>
          <p:cNvSpPr/>
          <p:nvPr/>
        </p:nvSpPr>
        <p:spPr>
          <a:xfrm>
            <a:off x="1233721" y="1564590"/>
            <a:ext cx="484095" cy="124326"/>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ABEE833-660D-A349-B7EA-74370B141DF2}"/>
              </a:ext>
            </a:extLst>
          </p:cNvPr>
          <p:cNvSpPr/>
          <p:nvPr/>
        </p:nvSpPr>
        <p:spPr>
          <a:xfrm>
            <a:off x="5788153" y="1965960"/>
            <a:ext cx="2898648" cy="54769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7852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956</TotalTime>
  <Words>1030</Words>
  <Application>Microsoft Macintosh PowerPoint</Application>
  <PresentationFormat>On-screen Show (4:3)</PresentationFormat>
  <Paragraphs>117</Paragraphs>
  <Slides>19</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P(egs) bioinformatics for Postgrads</vt:lpstr>
      <vt:lpstr>Protein Structure Analysis</vt:lpstr>
      <vt:lpstr>Protein Structure</vt:lpstr>
      <vt:lpstr>All 20 Amino acids</vt:lpstr>
      <vt:lpstr>Stretches of amino acids have distinct conformations (Secondary Structure)</vt:lpstr>
      <vt:lpstr>Protein Structure Analysis</vt:lpstr>
      <vt:lpstr>Topics to discuss</vt:lpstr>
      <vt:lpstr>1) Get Protein Sequence from UniProt using the gene name</vt:lpstr>
      <vt:lpstr>2) Protein structure from PDB</vt:lpstr>
      <vt:lpstr>2) Homology modelling (using SWISS-MODEL)</vt:lpstr>
      <vt:lpstr>A pdb format file</vt:lpstr>
      <vt:lpstr>3) Protein Structure Analysis</vt:lpstr>
      <vt:lpstr>3) Protein Structure Analysis</vt:lpstr>
      <vt:lpstr>3) Protein Structure Analysis</vt:lpstr>
      <vt:lpstr>Integrated tools are available</vt:lpstr>
      <vt:lpstr>Integrated tools</vt:lpstr>
      <vt:lpstr>PowerPoint Presentation</vt:lpstr>
      <vt:lpstr>Many many sites, databases &amp; tools </vt:lpstr>
      <vt:lpstr>Thank You! </vt:lpstr>
    </vt:vector>
  </TitlesOfParts>
  <Manager/>
  <Company>University of Manchester</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P(egs) bioinformatics for Postgrads</dc:title>
  <dc:subject>R</dc:subject>
  <dc:creator>Alexandra Martin-Geary</dc:creator>
  <cp:keywords/>
  <dc:description/>
  <cp:lastModifiedBy>Shalaw Sallah</cp:lastModifiedBy>
  <cp:revision>65</cp:revision>
  <cp:lastPrinted>2019-08-05T13:24:50Z</cp:lastPrinted>
  <dcterms:created xsi:type="dcterms:W3CDTF">2019-05-16T08:03:50Z</dcterms:created>
  <dcterms:modified xsi:type="dcterms:W3CDTF">2019-08-05T13:28:54Z</dcterms:modified>
  <cp:category/>
</cp:coreProperties>
</file>